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2"/>
  </p:sldMasterIdLst>
  <p:notesMasterIdLst>
    <p:notesMasterId r:id="rId35"/>
  </p:notesMasterIdLst>
  <p:handoutMasterIdLst>
    <p:handoutMasterId r:id="rId36"/>
  </p:handoutMasterIdLst>
  <p:sldIdLst>
    <p:sldId id="256" r:id="rId3"/>
    <p:sldId id="273" r:id="rId4"/>
    <p:sldId id="288" r:id="rId5"/>
    <p:sldId id="276" r:id="rId6"/>
    <p:sldId id="279" r:id="rId7"/>
    <p:sldId id="277" r:id="rId8"/>
    <p:sldId id="275" r:id="rId9"/>
    <p:sldId id="280" r:id="rId10"/>
    <p:sldId id="284" r:id="rId11"/>
    <p:sldId id="376" r:id="rId12"/>
    <p:sldId id="289" r:id="rId13"/>
    <p:sldId id="274" r:id="rId14"/>
    <p:sldId id="282" r:id="rId15"/>
    <p:sldId id="283" r:id="rId16"/>
    <p:sldId id="281" r:id="rId17"/>
    <p:sldId id="451" r:id="rId18"/>
    <p:sldId id="452" r:id="rId19"/>
    <p:sldId id="300" r:id="rId20"/>
    <p:sldId id="332" r:id="rId21"/>
    <p:sldId id="333" r:id="rId22"/>
    <p:sldId id="334" r:id="rId23"/>
    <p:sldId id="455" r:id="rId24"/>
    <p:sldId id="335" r:id="rId25"/>
    <p:sldId id="453" r:id="rId26"/>
    <p:sldId id="336" r:id="rId27"/>
    <p:sldId id="454" r:id="rId28"/>
    <p:sldId id="337" r:id="rId29"/>
    <p:sldId id="338" r:id="rId30"/>
    <p:sldId id="290" r:id="rId31"/>
    <p:sldId id="286" r:id="rId32"/>
    <p:sldId id="287" r:id="rId33"/>
    <p:sldId id="339" r:id="rId34"/>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3" autoAdjust="0"/>
    <p:restoredTop sz="70068"/>
  </p:normalViewPr>
  <p:slideViewPr>
    <p:cSldViewPr>
      <p:cViewPr varScale="1">
        <p:scale>
          <a:sx n="87" d="100"/>
          <a:sy n="87" d="100"/>
        </p:scale>
        <p:origin x="2936" y="184"/>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0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3E8FF1-C327-4FD2-BC6B-57AEF21C76CC}" type="datetimeFigureOut">
              <a:rPr lang="en-US" smtClean="0"/>
              <a:t>9/8/25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0AA62C-83FE-44CC-9D1C-6EC98F9A226A}" type="slidenum">
              <a:rPr lang="en-US" smtClean="0"/>
              <a:t>‹#›</a:t>
            </a:fld>
            <a:endParaRPr lang="en-US"/>
          </a:p>
        </p:txBody>
      </p:sp>
    </p:spTree>
    <p:extLst>
      <p:ext uri="{BB962C8B-B14F-4D97-AF65-F5344CB8AC3E}">
        <p14:creationId xmlns:p14="http://schemas.microsoft.com/office/powerpoint/2010/main" val="1032195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9/8/25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449995647"/>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a:t>
            </a:fld>
            <a:endParaRPr lang="en-US"/>
          </a:p>
        </p:txBody>
      </p:sp>
    </p:spTree>
    <p:extLst>
      <p:ext uri="{BB962C8B-B14F-4D97-AF65-F5344CB8AC3E}">
        <p14:creationId xmlns:p14="http://schemas.microsoft.com/office/powerpoint/2010/main" val="417616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VN"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4</a:t>
            </a:fld>
            <a:endParaRPr lang="en-US"/>
          </a:p>
        </p:txBody>
      </p:sp>
    </p:spTree>
    <p:extLst>
      <p:ext uri="{BB962C8B-B14F-4D97-AF65-F5344CB8AC3E}">
        <p14:creationId xmlns:p14="http://schemas.microsoft.com/office/powerpoint/2010/main" val="158169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Information Security </a:t>
            </a:r>
            <a:r>
              <a:rPr lang="en-US" dirty="0"/>
              <a:t>definition (NIST): </a:t>
            </a:r>
          </a:p>
          <a:p>
            <a:pPr marL="0" indent="0" algn="ctr">
              <a:buNone/>
            </a:pPr>
            <a:r>
              <a:rPr lang="en-US" sz="1200" dirty="0">
                <a:latin typeface="SVN-Georgia" panose="02040502050405020303" pitchFamily="18" charset="0"/>
              </a:rPr>
              <a:t>“The protection of information and information systems from unauthorized access, use, disclosure, disruption, modification, or destruction in order to provide </a:t>
            </a:r>
            <a:r>
              <a:rPr lang="en-US" sz="1200" b="1" dirty="0">
                <a:latin typeface="SVN-Georgia" panose="02040502050405020303" pitchFamily="18" charset="0"/>
              </a:rPr>
              <a:t>confidentiality, integrity, </a:t>
            </a:r>
            <a:r>
              <a:rPr lang="en-US" sz="1200" dirty="0">
                <a:latin typeface="SVN-Georgia" panose="02040502050405020303" pitchFamily="18" charset="0"/>
              </a:rPr>
              <a:t>and</a:t>
            </a:r>
            <a:r>
              <a:rPr lang="en-US" sz="1200" b="1" dirty="0">
                <a:latin typeface="SVN-Georgia" panose="02040502050405020303" pitchFamily="18" charset="0"/>
              </a:rPr>
              <a:t> availability</a:t>
            </a:r>
            <a:r>
              <a:rPr lang="en-US" sz="1200" dirty="0">
                <a:latin typeface="SVN-Georgia" panose="02040502050405020303" pitchFamily="18" charset="0"/>
              </a:rPr>
              <a:t>.”</a:t>
            </a:r>
            <a:endParaRPr lang="en-VN" dirty="0"/>
          </a:p>
          <a:p>
            <a:pPr marL="0" indent="0">
              <a:lnSpc>
                <a:spcPct val="114000"/>
              </a:lnSpc>
              <a:buFont typeface="Arial" panose="020B0604020202020204" pitchFamily="34" charset="0"/>
              <a:buNone/>
            </a:pPr>
            <a:r>
              <a:rPr lang="en-US" sz="1400" dirty="0">
                <a:solidFill>
                  <a:srgbClr val="000000"/>
                </a:solidFill>
                <a:ea typeface="Arial"/>
                <a:cs typeface="Arial"/>
                <a:sym typeface="Arial"/>
              </a:rPr>
              <a:t>Consider “</a:t>
            </a:r>
            <a:r>
              <a:rPr lang="en-US" sz="1400" b="1" dirty="0">
                <a:solidFill>
                  <a:schemeClr val="accent3">
                    <a:lumMod val="50000"/>
                  </a:schemeClr>
                </a:solidFill>
                <a:ea typeface="Arial"/>
                <a:cs typeface="Arial"/>
                <a:sym typeface="Arial"/>
              </a:rPr>
              <a:t>big three</a:t>
            </a:r>
            <a:r>
              <a:rPr lang="en-US" sz="1400" dirty="0">
                <a:solidFill>
                  <a:srgbClr val="000000"/>
                </a:solidFill>
                <a:ea typeface="Arial"/>
                <a:cs typeface="Arial"/>
                <a:sym typeface="Arial"/>
              </a:rPr>
              <a:t>” goals of </a:t>
            </a:r>
            <a:r>
              <a:rPr lang="en-US" sz="1400" b="1" dirty="0">
                <a:solidFill>
                  <a:srgbClr val="000000"/>
                </a:solidFill>
                <a:ea typeface="Arial"/>
                <a:cs typeface="Arial"/>
                <a:sym typeface="Arial"/>
              </a:rPr>
              <a:t>information security </a:t>
            </a:r>
            <a:r>
              <a:rPr lang="en-US" sz="1400" dirty="0">
                <a:solidFill>
                  <a:srgbClr val="000000"/>
                </a:solidFill>
                <a:ea typeface="Arial"/>
                <a:cs typeface="Arial"/>
                <a:sym typeface="Arial"/>
              </a:rPr>
              <a:t>(aka. </a:t>
            </a:r>
            <a:r>
              <a:rPr lang="en-US" sz="1400" b="1" dirty="0">
                <a:solidFill>
                  <a:srgbClr val="000000"/>
                </a:solidFill>
                <a:ea typeface="Arial"/>
                <a:cs typeface="Arial"/>
                <a:sym typeface="Arial"/>
              </a:rPr>
              <a:t>CIA triad</a:t>
            </a:r>
            <a:r>
              <a:rPr lang="en-US" sz="1400" dirty="0">
                <a:solidFill>
                  <a:srgbClr val="000000"/>
                </a:solidFill>
                <a:ea typeface="Arial"/>
                <a:cs typeface="Arial"/>
                <a:sym typeface="Arial"/>
              </a:rPr>
              <a:t>):</a:t>
            </a:r>
          </a:p>
          <a:p>
            <a:pPr>
              <a:buClr>
                <a:srgbClr val="000000"/>
              </a:buClr>
              <a:buFont typeface="Arial"/>
              <a:buChar char="●"/>
            </a:pPr>
            <a:r>
              <a:rPr lang="en-US" sz="1200" b="1" dirty="0">
                <a:solidFill>
                  <a:srgbClr val="000000"/>
                </a:solidFill>
                <a:ea typeface="Arial"/>
                <a:cs typeface="Arial"/>
                <a:sym typeface="Arial"/>
              </a:rPr>
              <a:t>Confidentiality</a:t>
            </a:r>
            <a:r>
              <a:rPr lang="en-US" sz="1200" dirty="0">
                <a:solidFill>
                  <a:srgbClr val="000000"/>
                </a:solidFill>
                <a:ea typeface="Arial"/>
                <a:cs typeface="Arial"/>
                <a:sym typeface="Arial"/>
              </a:rPr>
              <a:t>: Avoiding unauthorized disclosure of information</a:t>
            </a:r>
          </a:p>
          <a:p>
            <a:pPr>
              <a:lnSpc>
                <a:spcPct val="114000"/>
              </a:lnSpc>
              <a:spcBef>
                <a:spcPts val="600"/>
              </a:spcBef>
              <a:buClr>
                <a:srgbClr val="000000"/>
              </a:buClr>
              <a:buFont typeface="Arial"/>
              <a:buChar char="●"/>
            </a:pPr>
            <a:r>
              <a:rPr lang="en-US" sz="1200" b="1" dirty="0">
                <a:solidFill>
                  <a:srgbClr val="000000"/>
                </a:solidFill>
                <a:ea typeface="Arial"/>
                <a:cs typeface="Arial"/>
                <a:sym typeface="Arial"/>
              </a:rPr>
              <a:t>Integrity</a:t>
            </a:r>
            <a:r>
              <a:rPr lang="en-US" sz="1200" dirty="0">
                <a:solidFill>
                  <a:srgbClr val="000000"/>
                </a:solidFill>
                <a:ea typeface="Arial"/>
                <a:cs typeface="Arial"/>
                <a:sym typeface="Arial"/>
              </a:rPr>
              <a:t>: Avoiding unauthorized modification of information</a:t>
            </a:r>
          </a:p>
          <a:p>
            <a:pPr>
              <a:lnSpc>
                <a:spcPct val="114000"/>
              </a:lnSpc>
              <a:spcBef>
                <a:spcPts val="600"/>
              </a:spcBef>
              <a:buClr>
                <a:srgbClr val="000000"/>
              </a:buClr>
              <a:buFont typeface="Arial"/>
              <a:buChar char="●"/>
            </a:pPr>
            <a:r>
              <a:rPr lang="en-US" sz="1200" b="1" dirty="0">
                <a:solidFill>
                  <a:srgbClr val="000000"/>
                </a:solidFill>
                <a:ea typeface="Arial"/>
                <a:cs typeface="Arial"/>
                <a:sym typeface="Arial"/>
              </a:rPr>
              <a:t>Availability</a:t>
            </a:r>
            <a:r>
              <a:rPr lang="en-US" sz="1200" dirty="0">
                <a:solidFill>
                  <a:srgbClr val="000000"/>
                </a:solidFill>
                <a:ea typeface="Arial"/>
                <a:cs typeface="Arial"/>
                <a:sym typeface="Arial"/>
              </a:rPr>
              <a:t>: Ensuring information and systems in a timely fashion </a:t>
            </a:r>
            <a:br>
              <a:rPr lang="en-US" sz="1200" dirty="0">
                <a:solidFill>
                  <a:srgbClr val="000000"/>
                </a:solidFill>
                <a:ea typeface="Arial"/>
                <a:cs typeface="Arial"/>
                <a:sym typeface="Arial"/>
              </a:rPr>
            </a:br>
            <a:r>
              <a:rPr lang="en-US" sz="1200" dirty="0">
                <a:solidFill>
                  <a:srgbClr val="000000"/>
                </a:solidFill>
                <a:ea typeface="Arial"/>
                <a:cs typeface="Arial"/>
                <a:sym typeface="Arial"/>
              </a:rPr>
              <a:t>by those authorized to do so</a:t>
            </a:r>
          </a:p>
          <a:p>
            <a:endParaRPr lang="en-VN" sz="1100" dirty="0"/>
          </a:p>
          <a:p>
            <a:endParaRPr lang="en-VN"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7</a:t>
            </a:fld>
            <a:endParaRPr lang="en-US"/>
          </a:p>
        </p:txBody>
      </p:sp>
    </p:spTree>
    <p:extLst>
      <p:ext uri="{BB962C8B-B14F-4D97-AF65-F5344CB8AC3E}">
        <p14:creationId xmlns:p14="http://schemas.microsoft.com/office/powerpoint/2010/main" val="2958710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Gia tăng mối quan tâm giữ chân và khoảng cách kỹ năng vẫn còn</a:t>
            </a:r>
            <a:endParaRPr lang="en-VN" dirty="0"/>
          </a:p>
          <a:p>
            <a:endParaRPr lang="en-VN"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16</a:t>
            </a:fld>
            <a:endParaRPr lang="en-US"/>
          </a:p>
        </p:txBody>
      </p:sp>
    </p:spTree>
    <p:extLst>
      <p:ext uri="{BB962C8B-B14F-4D97-AF65-F5344CB8AC3E}">
        <p14:creationId xmlns:p14="http://schemas.microsoft.com/office/powerpoint/2010/main" val="184561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Cybercriminal  - </a:t>
            </a:r>
            <a:r>
              <a:rPr lang="en-US" sz="1200" b="0" i="0" kern="1200" dirty="0">
                <a:solidFill>
                  <a:schemeClr val="tx1"/>
                </a:solidFill>
                <a:effectLst/>
                <a:uFillTx/>
                <a:latin typeface="+mn-lt"/>
                <a:ea typeface="+mn-ea"/>
                <a:cs typeface="+mn-cs"/>
              </a:rPr>
              <a:t>/ˈ</a:t>
            </a:r>
            <a:r>
              <a:rPr lang="en-US" sz="1200" b="0" i="0" kern="1200" dirty="0" err="1">
                <a:solidFill>
                  <a:schemeClr val="tx1"/>
                </a:solidFill>
                <a:effectLst/>
                <a:uFillTx/>
                <a:latin typeface="+mn-lt"/>
                <a:ea typeface="+mn-ea"/>
                <a:cs typeface="+mn-cs"/>
              </a:rPr>
              <a:t>saɪ.bɚˈkrɪm.ə.nəl</a:t>
            </a:r>
            <a:r>
              <a:rPr lang="en-US" sz="1200" b="0" i="0" kern="1200" dirty="0">
                <a:solidFill>
                  <a:schemeClr val="tx1"/>
                </a:solidFill>
                <a:effectLst/>
                <a:uFillTx/>
                <a:latin typeface="+mn-lt"/>
                <a:ea typeface="+mn-ea"/>
                <a:cs typeface="+mn-cs"/>
              </a:rPr>
              <a:t>/</a:t>
            </a:r>
          </a:p>
          <a:p>
            <a:r>
              <a:rPr lang="en-US" sz="1200" b="0" i="0" kern="1200" dirty="0">
                <a:solidFill>
                  <a:schemeClr val="tx1"/>
                </a:solidFill>
                <a:effectLst/>
                <a:uFillTx/>
                <a:latin typeface="+mn-lt"/>
                <a:ea typeface="+mn-ea"/>
                <a:cs typeface="+mn-cs"/>
              </a:rPr>
              <a:t>Malicious /</a:t>
            </a:r>
            <a:r>
              <a:rPr lang="en-US" sz="1200" b="0" i="0" kern="1200" dirty="0" err="1">
                <a:solidFill>
                  <a:schemeClr val="tx1"/>
                </a:solidFill>
                <a:effectLst/>
                <a:uFillTx/>
                <a:latin typeface="+mn-lt"/>
                <a:ea typeface="+mn-ea"/>
                <a:cs typeface="+mn-cs"/>
              </a:rPr>
              <a:t>məˈlɪʃ.əs</a:t>
            </a:r>
            <a:r>
              <a:rPr lang="en-US" sz="1200" b="0" i="0" kern="1200" dirty="0">
                <a:solidFill>
                  <a:schemeClr val="tx1"/>
                </a:solidFill>
                <a:effectLst/>
                <a:uFillTx/>
                <a:latin typeface="+mn-lt"/>
                <a:ea typeface="+mn-ea"/>
                <a:cs typeface="+mn-cs"/>
              </a:rPr>
              <a:t>/ </a:t>
            </a:r>
          </a:p>
          <a:p>
            <a:r>
              <a:rPr lang="en-US" sz="1200" b="0" i="0" kern="1200" dirty="0">
                <a:solidFill>
                  <a:schemeClr val="tx1"/>
                </a:solidFill>
                <a:effectLst/>
                <a:uFillTx/>
                <a:latin typeface="+mn-lt"/>
                <a:ea typeface="+mn-ea"/>
                <a:cs typeface="+mn-cs"/>
              </a:rPr>
              <a:t>Hacktivists /ˈ</a:t>
            </a:r>
            <a:r>
              <a:rPr lang="en-US" sz="1200" b="0" i="0" kern="1200" dirty="0" err="1">
                <a:solidFill>
                  <a:schemeClr val="tx1"/>
                </a:solidFill>
                <a:effectLst/>
                <a:uFillTx/>
                <a:latin typeface="+mn-lt"/>
                <a:ea typeface="+mn-ea"/>
                <a:cs typeface="+mn-cs"/>
              </a:rPr>
              <a:t>hæk.tɪ.vɪst</a:t>
            </a:r>
            <a:r>
              <a:rPr lang="en-US" sz="1200" b="0" i="0" kern="1200" dirty="0">
                <a:solidFill>
                  <a:schemeClr val="tx1"/>
                </a:solidFill>
                <a:effectLst/>
                <a:uFillTx/>
                <a:latin typeface="+mn-lt"/>
                <a:ea typeface="+mn-ea"/>
                <a:cs typeface="+mn-cs"/>
              </a:rPr>
              <a:t>/ </a:t>
            </a:r>
            <a:r>
              <a:rPr lang="vi-VN" sz="1200" b="0" i="0" kern="1200" dirty="0">
                <a:solidFill>
                  <a:schemeClr val="tx1"/>
                </a:solidFill>
                <a:effectLst/>
                <a:uFillTx/>
                <a:latin typeface="+mn-lt"/>
                <a:ea typeface="+mn-ea"/>
                <a:cs typeface="+mn-cs"/>
              </a:rPr>
              <a:t>là việc sử dụng các kỹ thuật dựa trên máy tính như hack như một hình thức bất tuân dân sự để thúc đẩy một chương trình nghị sự chính trị hoặc thay đổi xã hội</a:t>
            </a:r>
          </a:p>
          <a:p>
            <a:endParaRPr lang="vi-VN" sz="1200" b="0" i="0" kern="1200" dirty="0">
              <a:solidFill>
                <a:schemeClr val="tx1"/>
              </a:solidFill>
              <a:effectLst/>
              <a:uFillTx/>
              <a:latin typeface="+mn-lt"/>
              <a:ea typeface="+mn-ea"/>
              <a:cs typeface="+mn-cs"/>
            </a:endParaRPr>
          </a:p>
          <a:p>
            <a:r>
              <a:rPr lang="vi-VN" sz="1200" b="0" i="0" kern="1200" dirty="0">
                <a:solidFill>
                  <a:schemeClr val="tx1"/>
                </a:solidFill>
                <a:effectLst/>
                <a:uFillTx/>
                <a:latin typeface="+mn-lt"/>
                <a:ea typeface="+mn-ea"/>
                <a:cs typeface="+mn-cs"/>
              </a:rPr>
              <a:t>APT là tấn công có định hướng mục tiêu vào mạng hoặc các máy tính riêng lẻ. Khác với tấn công đại trà tập trung vào các máy tính cá nhân được bảo vệ kém nhất, tấn công chủ đích tìm kiếm cơ hội xâm nhập hệ thống bất kể mức độ bảo vệ.</a:t>
            </a:r>
          </a:p>
          <a:p>
            <a:r>
              <a:rPr lang="vi-VN" sz="1200" b="0" i="0" kern="1200" dirty="0">
                <a:solidFill>
                  <a:schemeClr val="tx1"/>
                </a:solidFill>
                <a:effectLst/>
                <a:uFillTx/>
                <a:latin typeface="+mn-lt"/>
                <a:ea typeface="+mn-ea"/>
                <a:cs typeface="+mn-cs"/>
              </a:rPr>
              <a:t>Tấn công chủ đích nhằm vào một tổ chức, nhóm công ty, các ngành kinh tế hoặc các tổ chức nhà nước nhất định. Tấn công chủ đích có thể do một nhóm tội phạm máy tính hành động theo đặt hàng, các tổ chức khủng bố và các cơ quan đặc vụ quốc gia thực hiện.</a:t>
            </a:r>
          </a:p>
          <a:p>
            <a:endParaRPr lang="en-VN"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17</a:t>
            </a:fld>
            <a:endParaRPr lang="en-US"/>
          </a:p>
        </p:txBody>
      </p:sp>
    </p:spTree>
    <p:extLst>
      <p:ext uri="{BB962C8B-B14F-4D97-AF65-F5344CB8AC3E}">
        <p14:creationId xmlns:p14="http://schemas.microsoft.com/office/powerpoint/2010/main" val="104513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uFillTx/>
                <a:latin typeface="+mn-lt"/>
                <a:ea typeface="+mn-ea"/>
                <a:cs typeface="+mn-cs"/>
              </a:rPr>
              <a:t>Kevin Mitnick là hacker nổi tiếng nhất trên thế giới, có thể nói ông đã trở thành huyền thoại trong giới hacker. Bộ Tư pháp Hoa Kỳ đã gọi ông là </a:t>
            </a:r>
            <a:r>
              <a:rPr lang="vi-VN" sz="1200" b="0" i="1" kern="1200" dirty="0">
                <a:solidFill>
                  <a:schemeClr val="tx1"/>
                </a:solidFill>
                <a:effectLst/>
                <a:uFillTx/>
                <a:latin typeface="+mn-lt"/>
                <a:ea typeface="+mn-ea"/>
                <a:cs typeface="+mn-cs"/>
              </a:rPr>
              <a:t>"tội phạm máy tính mà họ muốn tóm được nhất trong lịch sử Hoa Kỳ"</a:t>
            </a:r>
            <a:r>
              <a:rPr lang="vi-VN" sz="1200" b="0" i="0" kern="1200" dirty="0">
                <a:solidFill>
                  <a:schemeClr val="tx1"/>
                </a:solidFill>
                <a:effectLst/>
                <a:uFillTx/>
                <a:latin typeface="+mn-lt"/>
                <a:ea typeface="+mn-ea"/>
                <a:cs typeface="+mn-cs"/>
              </a:rPr>
              <a:t> - đó là cách ông nổi tiếng.</a:t>
            </a:r>
            <a:endParaRPr lang="en-VN" dirty="0"/>
          </a:p>
          <a:p>
            <a:endParaRPr lang="en-VN"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22</a:t>
            </a:fld>
            <a:endParaRPr lang="en-US"/>
          </a:p>
        </p:txBody>
      </p:sp>
    </p:spTree>
    <p:extLst>
      <p:ext uri="{BB962C8B-B14F-4D97-AF65-F5344CB8AC3E}">
        <p14:creationId xmlns:p14="http://schemas.microsoft.com/office/powerpoint/2010/main" val="72759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a:fld id="{FA160AB8-D497-428A-9C8A-824299D393B9}" type="datetime1">
              <a:rPr lang="en-US" smtClean="0"/>
              <a:t>9/8/25</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B6BB8B-894D-4778-A4B0-0E9B075EA362}" type="datetime1">
              <a:rPr lang="en-US" smtClean="0">
                <a:solidFill>
                  <a:schemeClr val="tx2"/>
                </a:solidFill>
              </a:r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09556EDA-FC2D-4509-A14F-69EB66A88007}" type="datetime1">
              <a:rPr lang="en-US" smtClean="0">
                <a:solidFill>
                  <a:schemeClr val="tx2"/>
                </a:solidFill>
              </a:rPr>
              <a:t>9/8/25</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1295400"/>
            <a:ext cx="1828800" cy="205616"/>
          </a:xfrm>
        </p:spPr>
        <p:txBody>
          <a:bodyPr/>
          <a:lstStyle/>
          <a:p>
            <a:fld id="{B6C8D797-451B-4118-8949-4B9D060546CB}" type="datetime1">
              <a:rPr lang="en-US" smtClean="0"/>
              <a:t>9/8/25</a:t>
            </a:fld>
            <a:endParaRPr lang="en-US" dirty="0"/>
          </a:p>
        </p:txBody>
      </p:sp>
      <p:sp>
        <p:nvSpPr>
          <p:cNvPr id="2" name="Title 1"/>
          <p:cNvSpPr>
            <a:spLocks noGrp="1"/>
          </p:cNvSpPr>
          <p:nvPr>
            <p:ph type="title"/>
          </p:nvPr>
        </p:nvSpPr>
        <p:spPr>
          <a:xfrm>
            <a:off x="612648" y="228600"/>
            <a:ext cx="8153400" cy="990600"/>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lvl1pPr marL="320040" indent="-320040">
              <a:buFont typeface="Wingdings" panose="05000000000000000000" pitchFamily="2" charset="2"/>
              <a:buChar char="Ø"/>
              <a:defRPr sz="2800">
                <a:latin typeface="Arial" panose="020B0604020202020204" pitchFamily="34" charset="0"/>
                <a:cs typeface="Arial" panose="020B0604020202020204" pitchFamily="34" charset="0"/>
              </a:defRPr>
            </a:lvl1pPr>
            <a:lvl2pPr marL="640080" indent="-274320">
              <a:buFont typeface="Wingdings" panose="05000000000000000000" pitchFamily="2" charset="2"/>
              <a:buChar char="Ø"/>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2" name="Date Placeholder 11"/>
          <p:cNvSpPr>
            <a:spLocks noGrp="1"/>
          </p:cNvSpPr>
          <p:nvPr>
            <p:ph type="dt" sz="half" idx="10"/>
          </p:nvPr>
        </p:nvSpPr>
        <p:spPr/>
        <p:txBody>
          <a:bodyPr/>
          <a:lstStyle/>
          <a:p>
            <a:fld id="{45D0AF49-FEF3-45D0-AF0F-F68C98B61741}" type="datetime1">
              <a:rPr lang="en-US" smtClean="0"/>
              <a:t>9/8/25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F927B91F-8559-4A83-ADCF-E159C3D62A4B}" type="datetime1">
              <a:rPr lang="en-US" smtClean="0"/>
              <a:t>9/8/25</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A7FF5BCF-2CD1-4032-8AE2-0CDF6E120525}" type="datetime1">
              <a:rPr lang="en-US" smtClean="0"/>
              <a:t>9/8/25</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6E8BE1-B323-4F76-A838-14D4856A0D37}" type="datetime1">
              <a:rPr lang="en-US" smtClean="0"/>
              <a:t>9/8/25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C64ED-6B75-42FA-A25D-1888B2D94DC4}" type="datetime1">
              <a:rPr lang="en-US" smtClean="0"/>
              <a:t>9/8/25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C742C86A-39FE-4D55-AA6A-45AA26C3C590}" type="datetime1">
              <a:rPr lang="en-US" smtClean="0"/>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sm_book.png"/>
          <p:cNvPicPr>
            <a:picLocks noChangeAspect="1"/>
          </p:cNvPicPr>
          <p:nvPr userDrawn="1"/>
        </p:nvPicPr>
        <p:blipFill>
          <a:blip r:embed="rId2"/>
          <a:stretch>
            <a:fillRect/>
          </a:stretch>
        </p:blipFill>
        <p:spPr>
          <a:xfrm>
            <a:off x="612648" y="1755648"/>
            <a:ext cx="1615307" cy="1688453"/>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fld id="{A227FF42-77D4-43D5-8A58-878C39B8FA40}" type="datetime1">
              <a:rPr lang="en-US" smtClean="0"/>
              <a:t>9/8/25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F1FACF7A-8280-4400-A9A3-55ADDF02391D}" type="datetime1">
              <a:rPr lang="en-US" smtClean="0">
                <a:solidFill>
                  <a:schemeClr val="tx2"/>
                </a:solidFill>
              </a:rPr>
              <a:t>9/8/25</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spersky.com/resource-center/threats/what-is-cybercrime"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echnotification.com/2014/12/top-10-best-black-hat-hackers-in-the-worl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7.png"/><Relationship Id="rId18" Type="http://schemas.openxmlformats.org/officeDocument/2006/relationships/image" Target="../media/image11.png"/><Relationship Id="rId3" Type="http://schemas.openxmlformats.org/officeDocument/2006/relationships/image" Target="../media/image22.png"/><Relationship Id="rId21"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10.png"/><Relationship Id="rId2" Type="http://schemas.openxmlformats.org/officeDocument/2006/relationships/image" Target="../media/image21.jpeg"/><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5.png"/><Relationship Id="rId5" Type="http://schemas.openxmlformats.org/officeDocument/2006/relationships/image" Target="../media/image24.jpeg"/><Relationship Id="rId15" Type="http://schemas.openxmlformats.org/officeDocument/2006/relationships/image" Target="../media/image14.png"/><Relationship Id="rId10" Type="http://schemas.openxmlformats.org/officeDocument/2006/relationships/image" Target="../media/image29.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219200" y="2133600"/>
            <a:ext cx="6781800" cy="1447800"/>
          </a:xfrm>
        </p:spPr>
        <p:txBody>
          <a:bodyPr>
            <a:normAutofit fontScale="90000"/>
          </a:bodyPr>
          <a:lstStyle/>
          <a:p>
            <a:pPr algn="ctr"/>
            <a:r>
              <a:rPr lang="en-US" b="1" dirty="0" err="1">
                <a:solidFill>
                  <a:schemeClr val="accent2">
                    <a:lumMod val="75000"/>
                  </a:schemeClr>
                </a:solidFill>
              </a:rPr>
              <a:t>Tổng</a:t>
            </a:r>
            <a:r>
              <a:rPr lang="en-US" b="1" dirty="0">
                <a:solidFill>
                  <a:schemeClr val="accent2">
                    <a:lumMod val="75000"/>
                  </a:schemeClr>
                </a:solidFill>
              </a:rPr>
              <a:t> </a:t>
            </a:r>
            <a:r>
              <a:rPr lang="en-US" b="1" dirty="0" err="1">
                <a:solidFill>
                  <a:schemeClr val="accent2">
                    <a:lumMod val="75000"/>
                  </a:schemeClr>
                </a:solidFill>
              </a:rPr>
              <a:t>quan</a:t>
            </a:r>
            <a:r>
              <a:rPr lang="en-US" b="1" dirty="0">
                <a:solidFill>
                  <a:schemeClr val="accent2">
                    <a:lumMod val="75000"/>
                  </a:schemeClr>
                </a:solidFill>
              </a:rPr>
              <a:t> </a:t>
            </a:r>
            <a:br>
              <a:rPr lang="en-US" b="1" dirty="0">
                <a:solidFill>
                  <a:schemeClr val="accent2">
                    <a:lumMod val="75000"/>
                  </a:schemeClr>
                </a:solidFill>
              </a:rPr>
            </a:br>
            <a:r>
              <a:rPr lang="en-US" b="1" dirty="0">
                <a:solidFill>
                  <a:schemeClr val="accent2">
                    <a:lumMod val="75000"/>
                  </a:schemeClr>
                </a:solidFill>
              </a:rPr>
              <a:t>AN TOÀN MẠNG MÁY TÍNH</a:t>
            </a:r>
          </a:p>
        </p:txBody>
      </p:sp>
      <p:sp>
        <p:nvSpPr>
          <p:cNvPr id="3" name="Rectangle 2"/>
          <p:cNvSpPr>
            <a:spLocks noGrp="1"/>
          </p:cNvSpPr>
          <p:nvPr>
            <p:ph type="subTitle" idx="1"/>
          </p:nvPr>
        </p:nvSpPr>
        <p:spPr/>
        <p:txBody>
          <a:bodyPr>
            <a:normAutofit/>
          </a:bodyPr>
          <a:lstStyle/>
          <a:p>
            <a:endParaRPr lang="en-US" dirty="0"/>
          </a:p>
        </p:txBody>
      </p:sp>
      <p:sp>
        <p:nvSpPr>
          <p:cNvPr id="5" name="Date Placeholder 4"/>
          <p:cNvSpPr>
            <a:spLocks noGrp="1"/>
          </p:cNvSpPr>
          <p:nvPr>
            <p:ph type="dt" sz="half" idx="10"/>
          </p:nvPr>
        </p:nvSpPr>
        <p:spPr/>
        <p:txBody>
          <a:bodyPr/>
          <a:lstStyle/>
          <a:p>
            <a:pPr algn="ctr"/>
            <a:endParaRPr lang="en-US" sz="2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VN" sz="4400" dirty="0"/>
              <a:t>Information Security vs. Cyber Security vs. Network Security</a:t>
            </a:r>
            <a:endParaRPr lang="en-US" sz="3600"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10</a:t>
            </a:fld>
            <a:endParaRPr lang="en-US" dirty="0">
              <a:solidFill>
                <a:srgbClr val="FFFFFF"/>
              </a:solidFill>
            </a:endParaRPr>
          </a:p>
        </p:txBody>
      </p:sp>
      <p:sp>
        <p:nvSpPr>
          <p:cNvPr id="4" name="Date Placeholder 3"/>
          <p:cNvSpPr>
            <a:spLocks noGrp="1"/>
          </p:cNvSpPr>
          <p:nvPr>
            <p:ph type="dt" sz="half" idx="10"/>
          </p:nvPr>
        </p:nvSpPr>
        <p:spPr/>
        <p:txBody>
          <a:bodyPr/>
          <a:lstStyle/>
          <a:p>
            <a:fld id="{AF694D87-4DE1-4D3E-A939-451E54EBA4A2}" type="datetime1">
              <a:rPr lang="en-US" smtClean="0"/>
              <a:t>9/8/25</a:t>
            </a:fld>
            <a:endParaRPr lang="en-US" dirty="0"/>
          </a:p>
        </p:txBody>
      </p:sp>
      <p:pic>
        <p:nvPicPr>
          <p:cNvPr id="9" name="Picture 2">
            <a:extLst>
              <a:ext uri="{FF2B5EF4-FFF2-40B4-BE49-F238E27FC236}">
                <a16:creationId xmlns:a16="http://schemas.microsoft.com/office/drawing/2014/main" id="{12A8A75D-F4F9-B3B1-6738-84CD4FB4C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523" y="2219227"/>
            <a:ext cx="3379477" cy="280997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6">
            <a:extLst>
              <a:ext uri="{FF2B5EF4-FFF2-40B4-BE49-F238E27FC236}">
                <a16:creationId xmlns:a16="http://schemas.microsoft.com/office/drawing/2014/main" id="{106A6C52-F77E-67DE-4F35-B13CCCA44CCD}"/>
              </a:ext>
            </a:extLst>
          </p:cNvPr>
          <p:cNvSpPr txBox="1">
            <a:spLocks/>
          </p:cNvSpPr>
          <p:nvPr/>
        </p:nvSpPr>
        <p:spPr>
          <a:xfrm>
            <a:off x="430306" y="1927130"/>
            <a:ext cx="5437094" cy="4473670"/>
          </a:xfrm>
          <a:prstGeom prst="rect">
            <a:avLst/>
          </a:prstGeom>
        </p:spPr>
        <p:txBody>
          <a:bodyPr vert="horz" lIns="0" tIns="0" rIns="0" bIns="0" rtlCol="0">
            <a:no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2200" b="0" i="0" kern="1200">
                <a:solidFill>
                  <a:schemeClr val="tx2"/>
                </a:solidFill>
                <a:uFillTx/>
                <a:latin typeface="Helvetica" pitchFamily="2" charset="0"/>
                <a:ea typeface="Helvetica Neue" panose="02000503000000020004" pitchFamily="2" charset="0"/>
                <a:cs typeface="Helvetica Neue" panose="02000503000000020004" pitchFamily="2" charset="0"/>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2000" b="0" i="0" kern="1200">
                <a:solidFill>
                  <a:schemeClr val="tx2"/>
                </a:solidFill>
                <a:uFillTx/>
                <a:latin typeface="Helvetica" pitchFamily="2" charset="0"/>
                <a:ea typeface="Helvetica Neue" panose="02000503000000020004" pitchFamily="2" charset="0"/>
                <a:cs typeface="Helvetica Neue" panose="02000503000000020004" pitchFamily="2" charset="0"/>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800" b="0" i="0" kern="1200">
                <a:solidFill>
                  <a:schemeClr val="tx2"/>
                </a:solidFill>
                <a:uFillTx/>
                <a:latin typeface="Helvetica" pitchFamily="2" charset="0"/>
                <a:ea typeface="Helvetica Neue" panose="02000503000000020004" pitchFamily="2" charset="0"/>
                <a:cs typeface="Helvetica Neue" panose="02000503000000020004" pitchFamily="2" charset="0"/>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600" b="0" i="0" kern="1200">
                <a:solidFill>
                  <a:schemeClr val="tx2"/>
                </a:solidFill>
                <a:uFillTx/>
                <a:latin typeface="Helvetica" pitchFamily="2" charset="0"/>
                <a:ea typeface="Helvetica Neue" panose="02000503000000020004" pitchFamily="2" charset="0"/>
                <a:cs typeface="Helvetica Neue" panose="02000503000000020004" pitchFamily="2" charset="0"/>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400" b="0" i="0" kern="1200">
                <a:solidFill>
                  <a:schemeClr val="tx2"/>
                </a:solidFill>
                <a:uFillTx/>
                <a:latin typeface="Helvetica"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r>
              <a:rPr lang="en-VN" sz="2000" b="1" dirty="0"/>
              <a:t>Cybersecurity (aka. Computer Security)</a:t>
            </a:r>
            <a:r>
              <a:rPr lang="en-VN" sz="2000" dirty="0"/>
              <a:t>?</a:t>
            </a:r>
          </a:p>
          <a:p>
            <a:pPr lvl="1" algn="just"/>
            <a:r>
              <a:rPr lang="en-US" sz="1800" b="1" u="sng" dirty="0">
                <a:solidFill>
                  <a:srgbClr val="C00000"/>
                </a:solidFill>
              </a:rPr>
              <a:t>một nhánh của Information Security</a:t>
            </a:r>
            <a:r>
              <a:rPr lang="en-US" sz="1800" dirty="0"/>
              <a:t>, </a:t>
            </a:r>
          </a:p>
          <a:p>
            <a:pPr lvl="1" algn="just"/>
            <a:r>
              <a:rPr lang="en-US" sz="1800" dirty="0"/>
              <a:t>hoạt động bảo vệ mạng, máy tính và dữ liệu của tổ chức bạn khỏi truy cập kỹ thuật số trái phép, tấn công hoặc thiệt hại bằng cách triển khai nhiều quy trình, công nghệ và hoạt động khác nhau.</a:t>
            </a:r>
            <a:endParaRPr lang="en-US" sz="1800" b="1" dirty="0"/>
          </a:p>
          <a:p>
            <a:pPr algn="just"/>
            <a:r>
              <a:rPr lang="en-US" sz="2000" b="1" dirty="0"/>
              <a:t>Network Security?</a:t>
            </a:r>
          </a:p>
          <a:p>
            <a:pPr lvl="1" algn="just"/>
            <a:r>
              <a:rPr lang="en-US" sz="1800" b="1" u="sng" dirty="0">
                <a:solidFill>
                  <a:srgbClr val="C00000"/>
                </a:solidFill>
              </a:rPr>
              <a:t>một nhánh của Cyber Security,</a:t>
            </a:r>
          </a:p>
          <a:p>
            <a:pPr lvl="1" algn="just"/>
            <a:r>
              <a:rPr lang="vi-VN" sz="1800" dirty="0"/>
              <a:t>nhằm bảo vệ mọi dữ liệu được gửi qua các thiết bị trong </a:t>
            </a:r>
            <a:r>
              <a:rPr lang="vi-VN" sz="1800" b="1" dirty="0"/>
              <a:t>mạng máy tính</a:t>
            </a:r>
            <a:r>
              <a:rPr lang="vi-VN" sz="1800" dirty="0"/>
              <a:t> để đảm bảo thông tin không bị thay đổi hoặc bị chặn.</a:t>
            </a:r>
            <a:endParaRPr lang="en-VN" sz="1800" b="1" dirty="0"/>
          </a:p>
        </p:txBody>
      </p:sp>
    </p:spTree>
    <p:extLst>
      <p:ext uri="{BB962C8B-B14F-4D97-AF65-F5344CB8AC3E}">
        <p14:creationId xmlns:p14="http://schemas.microsoft.com/office/powerpoint/2010/main" val="154875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fade">
                                      <p:cBhvr>
                                        <p:cTn id="20" dur="500"/>
                                        <p:tgtEl>
                                          <p:spTgt spid="10">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endParaRPr lang="en-US" dirty="0"/>
          </a:p>
          <a:p>
            <a:pPr algn="just"/>
            <a:r>
              <a:rPr lang="en-US" b="1" dirty="0" err="1"/>
              <a:t>Những</a:t>
            </a:r>
            <a:r>
              <a:rPr lang="en-US" b="1" dirty="0"/>
              <a:t> </a:t>
            </a:r>
            <a:r>
              <a:rPr lang="en-US" b="1" dirty="0" err="1"/>
              <a:t>thách</a:t>
            </a:r>
            <a:r>
              <a:rPr lang="en-US" b="1" dirty="0"/>
              <a:t> </a:t>
            </a:r>
            <a:r>
              <a:rPr lang="en-US" b="1" dirty="0" err="1"/>
              <a:t>thức</a:t>
            </a:r>
            <a:r>
              <a:rPr lang="en-US" b="1" dirty="0"/>
              <a:t> </a:t>
            </a:r>
            <a:r>
              <a:rPr lang="en-US" b="1" dirty="0" err="1"/>
              <a:t>trong</a:t>
            </a:r>
            <a:r>
              <a:rPr lang="en-US" b="1" dirty="0"/>
              <a:t> </a:t>
            </a:r>
            <a:r>
              <a:rPr lang="en-US" b="1" dirty="0" err="1"/>
              <a:t>bảo</a:t>
            </a:r>
            <a:r>
              <a:rPr lang="en-US" b="1" dirty="0"/>
              <a:t> </a:t>
            </a:r>
            <a:r>
              <a:rPr lang="en-US" b="1" dirty="0" err="1"/>
              <a:t>mật</a:t>
            </a:r>
            <a:r>
              <a:rPr lang="en-US" b="1" dirty="0"/>
              <a:t> </a:t>
            </a:r>
            <a:r>
              <a:rPr lang="en-US" b="1" dirty="0" err="1"/>
              <a:t>thông</a:t>
            </a:r>
            <a:r>
              <a:rPr lang="en-US" b="1" dirty="0"/>
              <a:t> tin</a:t>
            </a:r>
          </a:p>
          <a:p>
            <a:pPr algn="just"/>
            <a:r>
              <a:rPr lang="en-US" dirty="0"/>
              <a:t>Phân loại người tấn công</a:t>
            </a:r>
          </a:p>
          <a:p>
            <a:pPr algn="just"/>
            <a:r>
              <a:rPr lang="en-US" dirty="0" err="1"/>
              <a:t>Mô</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IT </a:t>
            </a:r>
            <a:r>
              <a:rPr lang="en-US" dirty="0" err="1"/>
              <a:t>của</a:t>
            </a:r>
            <a:r>
              <a:rPr lang="en-US" dirty="0"/>
              <a:t> </a:t>
            </a:r>
            <a:r>
              <a:rPr lang="en-US" dirty="0" err="1"/>
              <a:t>doanh</a:t>
            </a:r>
            <a:r>
              <a:rPr lang="en-US" dirty="0"/>
              <a:t> </a:t>
            </a:r>
            <a:r>
              <a:rPr lang="en-US" dirty="0" err="1"/>
              <a:t>nghiệp</a:t>
            </a:r>
            <a:endParaRPr lang="en-US"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11</a:t>
            </a:fld>
            <a:endParaRPr lang="en-US" dirty="0">
              <a:solidFill>
                <a:srgbClr val="FFFFFF"/>
              </a:solidFill>
            </a:endParaRPr>
          </a:p>
        </p:txBody>
      </p:sp>
      <p:sp>
        <p:nvSpPr>
          <p:cNvPr id="4" name="Date Placeholder 3"/>
          <p:cNvSpPr>
            <a:spLocks noGrp="1"/>
          </p:cNvSpPr>
          <p:nvPr>
            <p:ph type="dt" sz="half" idx="10"/>
          </p:nvPr>
        </p:nvSpPr>
        <p:spPr/>
        <p:txBody>
          <a:bodyPr/>
          <a:lstStyle/>
          <a:p>
            <a:fld id="{738014C8-33DE-4A04-B3FD-F9E3907DA118}" type="datetime1">
              <a:rPr lang="en-US" smtClean="0"/>
              <a:t>9/8/25</a:t>
            </a:fld>
            <a:endParaRPr lang="en-US" dirty="0"/>
          </a:p>
        </p:txBody>
      </p:sp>
    </p:spTree>
    <p:extLst>
      <p:ext uri="{BB962C8B-B14F-4D97-AF65-F5344CB8AC3E}">
        <p14:creationId xmlns:p14="http://schemas.microsoft.com/office/powerpoint/2010/main" val="18792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12</a:t>
            </a:fld>
            <a:endParaRPr lang="en-US" dirty="0">
              <a:solidFill>
                <a:srgbClr val="FFFFFF"/>
              </a:solidFill>
            </a:endParaRP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945" y="1676400"/>
            <a:ext cx="871649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82567AAF-D855-4A98-A741-6B2758AFA41C}" type="datetime1">
              <a:rPr lang="en-US" smtClean="0"/>
              <a:t>9/8/25</a:t>
            </a:fld>
            <a:endParaRPr lang="en-US" dirty="0"/>
          </a:p>
        </p:txBody>
      </p:sp>
    </p:spTree>
    <p:extLst>
      <p:ext uri="{BB962C8B-B14F-4D97-AF65-F5344CB8AC3E}">
        <p14:creationId xmlns:p14="http://schemas.microsoft.com/office/powerpoint/2010/main" val="2059158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 - </a:t>
            </a:r>
            <a:r>
              <a:rPr lang="en-US" dirty="0" err="1"/>
              <a:t>tt</a:t>
            </a:r>
            <a:endParaRPr lang="en-US" dirty="0"/>
          </a:p>
        </p:txBody>
      </p:sp>
      <p:sp>
        <p:nvSpPr>
          <p:cNvPr id="3" name="Content Placeholder 2"/>
          <p:cNvSpPr>
            <a:spLocks noGrp="1"/>
          </p:cNvSpPr>
          <p:nvPr>
            <p:ph sz="quarter" idx="1"/>
          </p:nvPr>
        </p:nvSpPr>
        <p:spPr/>
        <p:txBody>
          <a:bodyPr/>
          <a:lstStyle/>
          <a:p>
            <a:pPr algn="just"/>
            <a:r>
              <a:rPr lang="en-US" dirty="0" err="1"/>
              <a:t>Tính</a:t>
            </a:r>
            <a:r>
              <a:rPr lang="en-US" dirty="0"/>
              <a:t> </a:t>
            </a:r>
            <a:r>
              <a:rPr lang="en-US" dirty="0" err="1"/>
              <a:t>sẵn</a:t>
            </a:r>
            <a:r>
              <a:rPr lang="en-US" dirty="0"/>
              <a:t> </a:t>
            </a:r>
            <a:r>
              <a:rPr lang="en-US" dirty="0" err="1"/>
              <a:t>sàng</a:t>
            </a:r>
            <a:r>
              <a:rPr lang="en-US" dirty="0"/>
              <a:t> </a:t>
            </a:r>
            <a:r>
              <a:rPr lang="en-US" dirty="0" err="1"/>
              <a:t>của</a:t>
            </a:r>
            <a:r>
              <a:rPr lang="en-US" dirty="0"/>
              <a:t> </a:t>
            </a:r>
            <a:r>
              <a:rPr lang="en-US" dirty="0" err="1"/>
              <a:t>dữ</a:t>
            </a:r>
            <a:r>
              <a:rPr lang="en-US" dirty="0"/>
              <a:t> </a:t>
            </a:r>
            <a:r>
              <a:rPr lang="en-US" dirty="0" err="1"/>
              <a:t>liệu</a:t>
            </a:r>
            <a:endParaRPr lang="en-US" dirty="0"/>
          </a:p>
          <a:p>
            <a:pPr lvl="1" algn="just"/>
            <a:r>
              <a:rPr lang="en-US" dirty="0" err="1"/>
              <a:t>Tấn</a:t>
            </a:r>
            <a:r>
              <a:rPr lang="en-US" dirty="0"/>
              <a:t> </a:t>
            </a:r>
            <a:r>
              <a:rPr lang="en-US" dirty="0" err="1"/>
              <a:t>công</a:t>
            </a:r>
            <a:r>
              <a:rPr lang="en-US" dirty="0"/>
              <a:t> Denial of Service (</a:t>
            </a:r>
            <a:r>
              <a:rPr lang="en-US" dirty="0" err="1"/>
              <a:t>DoS</a:t>
            </a:r>
            <a:r>
              <a:rPr lang="en-US" dirty="0"/>
              <a:t>)</a:t>
            </a:r>
          </a:p>
          <a:p>
            <a:pPr lvl="1" algn="just"/>
            <a:r>
              <a:rPr lang="en-US" dirty="0" err="1"/>
              <a:t>Tấn</a:t>
            </a:r>
            <a:r>
              <a:rPr lang="en-US" dirty="0"/>
              <a:t> </a:t>
            </a:r>
            <a:r>
              <a:rPr lang="en-US" dirty="0" err="1"/>
              <a:t>công</a:t>
            </a:r>
            <a:r>
              <a:rPr lang="en-US" dirty="0"/>
              <a:t> Distributed Denial of Service (</a:t>
            </a:r>
            <a:r>
              <a:rPr lang="en-US" dirty="0" err="1"/>
              <a:t>DDos</a:t>
            </a:r>
            <a:r>
              <a:rPr lang="en-US" dirty="0"/>
              <a:t>)</a:t>
            </a:r>
          </a:p>
          <a:p>
            <a:pPr lvl="1" algn="just"/>
            <a:r>
              <a:rPr lang="en-US" dirty="0" err="1"/>
              <a:t>Hệ</a:t>
            </a:r>
            <a:r>
              <a:rPr lang="en-US" dirty="0"/>
              <a:t> </a:t>
            </a:r>
            <a:r>
              <a:rPr lang="en-US" dirty="0" err="1"/>
              <a:t>thống</a:t>
            </a:r>
            <a:r>
              <a:rPr lang="en-US" dirty="0"/>
              <a:t> </a:t>
            </a:r>
            <a:r>
              <a:rPr lang="en-US" dirty="0" err="1"/>
              <a:t>ngưng</a:t>
            </a:r>
            <a:r>
              <a:rPr lang="en-US" dirty="0"/>
              <a:t> </a:t>
            </a:r>
            <a:r>
              <a:rPr lang="en-US" dirty="0" err="1"/>
              <a:t>hoạt</a:t>
            </a:r>
            <a:r>
              <a:rPr lang="en-US" dirty="0"/>
              <a:t> </a:t>
            </a:r>
            <a:r>
              <a:rPr lang="en-US" dirty="0" err="1"/>
              <a:t>động</a:t>
            </a:r>
            <a:r>
              <a:rPr lang="en-US" dirty="0"/>
              <a:t>  (System fail)</a:t>
            </a:r>
          </a:p>
          <a:p>
            <a:pPr lvl="1" algn="just"/>
            <a:r>
              <a:rPr lang="en-US" dirty="0" err="1"/>
              <a:t>Rớt</a:t>
            </a:r>
            <a:r>
              <a:rPr lang="en-US" dirty="0"/>
              <a:t> </a:t>
            </a:r>
            <a:r>
              <a:rPr lang="en-US" dirty="0" err="1"/>
              <a:t>mạng</a:t>
            </a:r>
            <a:r>
              <a:rPr lang="en-US" dirty="0"/>
              <a:t> (Network fail)</a:t>
            </a:r>
          </a:p>
          <a:p>
            <a:pPr lvl="1" algn="just"/>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bị</a:t>
            </a:r>
            <a:r>
              <a:rPr lang="en-US" dirty="0"/>
              <a:t> </a:t>
            </a:r>
            <a:r>
              <a:rPr lang="en-US" dirty="0" err="1"/>
              <a:t>phá</a:t>
            </a:r>
            <a:r>
              <a:rPr lang="en-US" dirty="0"/>
              <a:t> </a:t>
            </a:r>
            <a:r>
              <a:rPr lang="en-US" dirty="0" err="1"/>
              <a:t>hủy</a:t>
            </a:r>
            <a:r>
              <a:rPr lang="en-US" dirty="0"/>
              <a:t> (malicious)</a:t>
            </a:r>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13</a:t>
            </a:fld>
            <a:endParaRPr lang="en-US" dirty="0">
              <a:solidFill>
                <a:srgbClr val="FFFFFF"/>
              </a:solidFill>
            </a:endParaRPr>
          </a:p>
        </p:txBody>
      </p:sp>
      <p:sp>
        <p:nvSpPr>
          <p:cNvPr id="4" name="Date Placeholder 3"/>
          <p:cNvSpPr>
            <a:spLocks noGrp="1"/>
          </p:cNvSpPr>
          <p:nvPr>
            <p:ph type="dt" sz="half" idx="10"/>
          </p:nvPr>
        </p:nvSpPr>
        <p:spPr/>
        <p:txBody>
          <a:bodyPr/>
          <a:lstStyle/>
          <a:p>
            <a:fld id="{D0D06809-6579-40BE-AD57-5D69ABAECEED}" type="datetime1">
              <a:rPr lang="en-US" smtClean="0"/>
              <a:t>9/8/25</a:t>
            </a:fld>
            <a:endParaRPr lang="en-US" dirty="0"/>
          </a:p>
        </p:txBody>
      </p:sp>
    </p:spTree>
    <p:extLst>
      <p:ext uri="{BB962C8B-B14F-4D97-AF65-F5344CB8AC3E}">
        <p14:creationId xmlns:p14="http://schemas.microsoft.com/office/powerpoint/2010/main" val="84962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 - </a:t>
            </a:r>
            <a:r>
              <a:rPr lang="en-US" dirty="0" err="1"/>
              <a:t>tt</a:t>
            </a:r>
            <a:endParaRPr lang="en-US" dirty="0"/>
          </a:p>
        </p:txBody>
      </p:sp>
      <p:sp>
        <p:nvSpPr>
          <p:cNvPr id="3" name="Content Placeholder 2"/>
          <p:cNvSpPr>
            <a:spLocks noGrp="1"/>
          </p:cNvSpPr>
          <p:nvPr>
            <p:ph sz="quarter" idx="1"/>
          </p:nvPr>
        </p:nvSpPr>
        <p:spPr/>
        <p:txBody>
          <a:bodyPr/>
          <a:lstStyle/>
          <a:p>
            <a:pPr algn="just"/>
            <a:r>
              <a:rPr lang="en-US" dirty="0" err="1"/>
              <a:t>Tính</a:t>
            </a:r>
            <a:r>
              <a:rPr lang="en-US" dirty="0"/>
              <a:t> </a:t>
            </a:r>
            <a:r>
              <a:rPr lang="en-US" dirty="0" err="1"/>
              <a:t>toàn</a:t>
            </a:r>
            <a:r>
              <a:rPr lang="en-US" dirty="0"/>
              <a:t> </a:t>
            </a:r>
            <a:r>
              <a:rPr lang="en-US" dirty="0" err="1"/>
              <a:t>vẹn</a:t>
            </a:r>
            <a:r>
              <a:rPr lang="en-US" dirty="0"/>
              <a:t> </a:t>
            </a:r>
            <a:r>
              <a:rPr lang="en-US" dirty="0" err="1"/>
              <a:t>của</a:t>
            </a:r>
            <a:r>
              <a:rPr lang="en-US" dirty="0"/>
              <a:t> </a:t>
            </a:r>
            <a:r>
              <a:rPr lang="en-US" dirty="0" err="1"/>
              <a:t>dữ</a:t>
            </a:r>
            <a:r>
              <a:rPr lang="en-US" dirty="0"/>
              <a:t> </a:t>
            </a:r>
            <a:r>
              <a:rPr lang="en-US" dirty="0" err="1"/>
              <a:t>liệu</a:t>
            </a:r>
            <a:endParaRPr lang="en-US" dirty="0"/>
          </a:p>
          <a:p>
            <a:pPr lvl="1" algn="just"/>
            <a:r>
              <a:rPr lang="en-US" dirty="0"/>
              <a:t>Man in the middle </a:t>
            </a:r>
          </a:p>
          <a:p>
            <a:pPr lvl="1" algn="just"/>
            <a:r>
              <a:rPr lang="en-US" dirty="0"/>
              <a:t>SQL Injection</a:t>
            </a:r>
          </a:p>
          <a:p>
            <a:pPr lvl="1" algn="just"/>
            <a:r>
              <a:rPr lang="en-US" dirty="0"/>
              <a:t>Buffer Overload</a:t>
            </a:r>
          </a:p>
          <a:p>
            <a:pPr lvl="1" algn="just"/>
            <a:r>
              <a:rPr lang="en-US" dirty="0"/>
              <a:t>Malicious code</a:t>
            </a:r>
          </a:p>
          <a:p>
            <a:pPr lvl="1" algn="just"/>
            <a:r>
              <a:rPr lang="en-US" dirty="0"/>
              <a:t>Employee</a:t>
            </a:r>
          </a:p>
          <a:p>
            <a:pPr lvl="1" algn="just"/>
            <a:r>
              <a:rPr lang="en-US" dirty="0" err="1"/>
              <a:t>Thuật</a:t>
            </a:r>
            <a:r>
              <a:rPr lang="en-US" dirty="0"/>
              <a:t> </a:t>
            </a:r>
            <a:r>
              <a:rPr lang="en-US" dirty="0" err="1"/>
              <a:t>toán</a:t>
            </a:r>
            <a:r>
              <a:rPr lang="en-US" dirty="0"/>
              <a:t> </a:t>
            </a:r>
            <a:r>
              <a:rPr lang="en-US" dirty="0" err="1"/>
              <a:t>bảo</a:t>
            </a:r>
            <a:r>
              <a:rPr lang="en-US" dirty="0"/>
              <a:t> </a:t>
            </a:r>
            <a:r>
              <a:rPr lang="en-US" dirty="0" err="1"/>
              <a:t>vệ</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yếu</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14</a:t>
            </a:fld>
            <a:endParaRPr lang="en-US" dirty="0">
              <a:solidFill>
                <a:srgbClr val="FFFFFF"/>
              </a:solidFill>
            </a:endParaRPr>
          </a:p>
        </p:txBody>
      </p:sp>
      <p:sp>
        <p:nvSpPr>
          <p:cNvPr id="4" name="Date Placeholder 3"/>
          <p:cNvSpPr>
            <a:spLocks noGrp="1"/>
          </p:cNvSpPr>
          <p:nvPr>
            <p:ph type="dt" sz="half" idx="10"/>
          </p:nvPr>
        </p:nvSpPr>
        <p:spPr/>
        <p:txBody>
          <a:bodyPr/>
          <a:lstStyle/>
          <a:p>
            <a:fld id="{BEA9CAEF-1BD8-4721-BB3D-B4E1A1B9CCEF}" type="datetime1">
              <a:rPr lang="en-US" smtClean="0"/>
              <a:t>9/8/25</a:t>
            </a:fld>
            <a:endParaRPr lang="en-US" dirty="0"/>
          </a:p>
        </p:txBody>
      </p:sp>
    </p:spTree>
    <p:extLst>
      <p:ext uri="{BB962C8B-B14F-4D97-AF65-F5344CB8AC3E}">
        <p14:creationId xmlns:p14="http://schemas.microsoft.com/office/powerpoint/2010/main" val="299615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Những Thách Thức Trong Bảo Mật Thông Tin - </a:t>
            </a:r>
            <a:r>
              <a:rPr lang="en-US" dirty="0" err="1"/>
              <a:t>tt</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15</a:t>
            </a:fld>
            <a:endParaRPr lang="en-US" dirty="0">
              <a:solidFill>
                <a:srgbClr val="FFFFFF"/>
              </a:solidFill>
            </a:endParaRPr>
          </a:p>
        </p:txBody>
      </p:sp>
      <p:sp>
        <p:nvSpPr>
          <p:cNvPr id="5" name="Date Placeholder 4"/>
          <p:cNvSpPr>
            <a:spLocks noGrp="1"/>
          </p:cNvSpPr>
          <p:nvPr>
            <p:ph type="dt" sz="half" idx="10"/>
          </p:nvPr>
        </p:nvSpPr>
        <p:spPr/>
        <p:txBody>
          <a:bodyPr/>
          <a:lstStyle/>
          <a:p>
            <a:fld id="{2536ED6C-3B0A-4F23-8D78-D4A040CC28CD}" type="datetime1">
              <a:rPr lang="en-US" smtClean="0"/>
              <a:t>9/8/25</a:t>
            </a:fld>
            <a:endParaRPr lang="en-US" dirty="0"/>
          </a:p>
        </p:txBody>
      </p:sp>
      <p:sp>
        <p:nvSpPr>
          <p:cNvPr id="3" name="Text Placeholder 8">
            <a:extLst>
              <a:ext uri="{FF2B5EF4-FFF2-40B4-BE49-F238E27FC236}">
                <a16:creationId xmlns:a16="http://schemas.microsoft.com/office/drawing/2014/main" id="{4785F839-BFCD-1509-6FFE-540415E63339}"/>
              </a:ext>
            </a:extLst>
          </p:cNvPr>
          <p:cNvSpPr txBox="1">
            <a:spLocks/>
          </p:cNvSpPr>
          <p:nvPr/>
        </p:nvSpPr>
        <p:spPr>
          <a:xfrm>
            <a:off x="623380" y="1652661"/>
            <a:ext cx="8214246" cy="328539"/>
          </a:xfrm>
          <a:prstGeom prst="rect">
            <a:avLst/>
          </a:prstGeom>
        </p:spPr>
        <p:txBody>
          <a:bodyPr>
            <a:normAutofit fontScale="62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r>
              <a:rPr lang="vi-VN" dirty="0">
                <a:latin typeface="Arial" panose="020B0604020202020204" pitchFamily="34" charset="0"/>
                <a:cs typeface="Arial" panose="020B0604020202020204" pitchFamily="34" charset="0"/>
              </a:rPr>
              <a:t>Cập nhật toàn cầu về lực lượng lao động an ninh mạng năm</a:t>
            </a:r>
            <a:r>
              <a:rPr lang="en-US" dirty="0">
                <a:latin typeface="Arial" panose="020B0604020202020204" pitchFamily="34" charset="0"/>
                <a:cs typeface="Arial" panose="020B0604020202020204" pitchFamily="34" charset="0"/>
              </a:rPr>
              <a:t> 2020</a:t>
            </a:r>
          </a:p>
        </p:txBody>
      </p:sp>
      <p:pic>
        <p:nvPicPr>
          <p:cNvPr id="11" name="Content Placeholder 13">
            <a:extLst>
              <a:ext uri="{FF2B5EF4-FFF2-40B4-BE49-F238E27FC236}">
                <a16:creationId xmlns:a16="http://schemas.microsoft.com/office/drawing/2014/main" id="{3DAA28AE-919A-9B97-B451-9592C97285F2}"/>
              </a:ext>
            </a:extLst>
          </p:cNvPr>
          <p:cNvPicPr>
            <a:picLocks noGrp="1" noChangeAspect="1"/>
          </p:cNvPicPr>
          <p:nvPr>
            <p:ph idx="1"/>
          </p:nvPr>
        </p:nvPicPr>
        <p:blipFill rotWithShape="1">
          <a:blip r:embed="rId2"/>
          <a:srcRect l="1323" b="9783"/>
          <a:stretch/>
        </p:blipFill>
        <p:spPr>
          <a:xfrm>
            <a:off x="3622638" y="2057400"/>
            <a:ext cx="5521362" cy="3662247"/>
          </a:xfrm>
          <a:prstGeom prst="rect">
            <a:avLst/>
          </a:prstGeom>
        </p:spPr>
      </p:pic>
      <p:sp>
        <p:nvSpPr>
          <p:cNvPr id="12" name="Rectangle 11">
            <a:extLst>
              <a:ext uri="{FF2B5EF4-FFF2-40B4-BE49-F238E27FC236}">
                <a16:creationId xmlns:a16="http://schemas.microsoft.com/office/drawing/2014/main" id="{968220A2-19DC-6759-F467-16A2D07DE18A}"/>
              </a:ext>
            </a:extLst>
          </p:cNvPr>
          <p:cNvSpPr/>
          <p:nvPr/>
        </p:nvSpPr>
        <p:spPr>
          <a:xfrm>
            <a:off x="459484" y="2137362"/>
            <a:ext cx="3030271" cy="1015663"/>
          </a:xfrm>
          <a:prstGeom prst="rect">
            <a:avLst/>
          </a:prstGeom>
        </p:spPr>
        <p:txBody>
          <a:bodyPr wrap="square">
            <a:spAutoFit/>
          </a:bodyPr>
          <a:lstStyle/>
          <a:p>
            <a:r>
              <a:rPr lang="vi-VN" sz="1500" dirty="0">
                <a:latin typeface="Arial" panose="020B0604020202020204" pitchFamily="34" charset="0"/>
                <a:cs typeface="Arial" panose="020B0604020202020204" pitchFamily="34" charset="0"/>
              </a:rPr>
              <a:t>Nghiên cứu toàn cầu của ISACA cho thấy việc tuyển dụng và giữ chân nhân viên an ninh mạng ngày càng khó khăn hơn</a:t>
            </a:r>
            <a:endParaRPr lang="en-US" sz="1500" i="1"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747134D-B94B-6D53-3609-A05C8406632B}"/>
              </a:ext>
            </a:extLst>
          </p:cNvPr>
          <p:cNvPicPr>
            <a:picLocks noChangeAspect="1"/>
          </p:cNvPicPr>
          <p:nvPr/>
        </p:nvPicPr>
        <p:blipFill>
          <a:blip r:embed="rId3"/>
          <a:stretch>
            <a:fillRect/>
          </a:stretch>
        </p:blipFill>
        <p:spPr>
          <a:xfrm>
            <a:off x="183760" y="3612246"/>
            <a:ext cx="3438878" cy="1531865"/>
          </a:xfrm>
          <a:prstGeom prst="rect">
            <a:avLst/>
          </a:prstGeom>
        </p:spPr>
      </p:pic>
      <p:sp>
        <p:nvSpPr>
          <p:cNvPr id="14" name="Rectangle 13">
            <a:extLst>
              <a:ext uri="{FF2B5EF4-FFF2-40B4-BE49-F238E27FC236}">
                <a16:creationId xmlns:a16="http://schemas.microsoft.com/office/drawing/2014/main" id="{89F0EA44-A295-D4F1-9D6F-9CF1EF66E6F3}"/>
              </a:ext>
            </a:extLst>
          </p:cNvPr>
          <p:cNvSpPr/>
          <p:nvPr/>
        </p:nvSpPr>
        <p:spPr>
          <a:xfrm>
            <a:off x="458121" y="5205392"/>
            <a:ext cx="2032929" cy="253916"/>
          </a:xfrm>
          <a:prstGeom prst="rect">
            <a:avLst/>
          </a:prstGeom>
        </p:spPr>
        <p:txBody>
          <a:bodyPr wrap="none">
            <a:spAutoFit/>
          </a:bodyPr>
          <a:lstStyle/>
          <a:p>
            <a:r>
              <a:rPr lang="en-US" sz="1050" dirty="0">
                <a:solidFill>
                  <a:schemeClr val="bg1">
                    <a:lumMod val="50000"/>
                  </a:schemeClr>
                </a:solidFill>
                <a:latin typeface="Helvetica" pitchFamily="2" charset="0"/>
              </a:rPr>
              <a:t>* 2,051 respondents worldwide</a:t>
            </a:r>
            <a:endParaRPr lang="en-VN" sz="1050" dirty="0">
              <a:solidFill>
                <a:schemeClr val="bg1">
                  <a:lumMod val="50000"/>
                </a:schemeClr>
              </a:solidFill>
              <a:latin typeface="Helvetica" pitchFamily="2" charset="0"/>
            </a:endParaRPr>
          </a:p>
        </p:txBody>
      </p:sp>
    </p:spTree>
    <p:extLst>
      <p:ext uri="{BB962C8B-B14F-4D97-AF65-F5344CB8AC3E}">
        <p14:creationId xmlns:p14="http://schemas.microsoft.com/office/powerpoint/2010/main" val="276952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Những Thách Thức Trong Bảo Mật Thông Tin – </a:t>
            </a:r>
            <a:r>
              <a:rPr lang="en-US" dirty="0" err="1"/>
              <a:t>tt</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16</a:t>
            </a:fld>
            <a:endParaRPr lang="en-US" dirty="0">
              <a:solidFill>
                <a:srgbClr val="FFFFFF"/>
              </a:solidFill>
            </a:endParaRPr>
          </a:p>
        </p:txBody>
      </p:sp>
      <p:sp>
        <p:nvSpPr>
          <p:cNvPr id="5" name="Date Placeholder 4"/>
          <p:cNvSpPr>
            <a:spLocks noGrp="1"/>
          </p:cNvSpPr>
          <p:nvPr>
            <p:ph type="dt" sz="half" idx="10"/>
          </p:nvPr>
        </p:nvSpPr>
        <p:spPr/>
        <p:txBody>
          <a:bodyPr/>
          <a:lstStyle/>
          <a:p>
            <a:fld id="{2536ED6C-3B0A-4F23-8D78-D4A040CC28CD}" type="datetime1">
              <a:rPr lang="en-US" smtClean="0"/>
              <a:t>9/8/25</a:t>
            </a:fld>
            <a:endParaRPr lang="en-US" dirty="0"/>
          </a:p>
        </p:txBody>
      </p:sp>
      <p:sp>
        <p:nvSpPr>
          <p:cNvPr id="3" name="Text Placeholder 8">
            <a:extLst>
              <a:ext uri="{FF2B5EF4-FFF2-40B4-BE49-F238E27FC236}">
                <a16:creationId xmlns:a16="http://schemas.microsoft.com/office/drawing/2014/main" id="{4785F839-BFCD-1509-6FFE-540415E63339}"/>
              </a:ext>
            </a:extLst>
          </p:cNvPr>
          <p:cNvSpPr txBox="1">
            <a:spLocks/>
          </p:cNvSpPr>
          <p:nvPr/>
        </p:nvSpPr>
        <p:spPr>
          <a:xfrm>
            <a:off x="623380" y="1652661"/>
            <a:ext cx="8214246" cy="328539"/>
          </a:xfrm>
          <a:prstGeom prst="rect">
            <a:avLst/>
          </a:prstGeom>
        </p:spPr>
        <p:txBody>
          <a:bodyPr>
            <a:normAutofit fontScale="62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Retention Concerns Increase &amp; Skills Gaps Persist</a:t>
            </a:r>
          </a:p>
        </p:txBody>
      </p:sp>
      <p:pic>
        <p:nvPicPr>
          <p:cNvPr id="8" name="Picture 7">
            <a:extLst>
              <a:ext uri="{FF2B5EF4-FFF2-40B4-BE49-F238E27FC236}">
                <a16:creationId xmlns:a16="http://schemas.microsoft.com/office/drawing/2014/main" id="{25D8B69E-BB83-80A3-B376-754130433AB7}"/>
              </a:ext>
            </a:extLst>
          </p:cNvPr>
          <p:cNvPicPr>
            <a:picLocks noChangeAspect="1"/>
          </p:cNvPicPr>
          <p:nvPr/>
        </p:nvPicPr>
        <p:blipFill>
          <a:blip r:embed="rId3"/>
          <a:stretch>
            <a:fillRect/>
          </a:stretch>
        </p:blipFill>
        <p:spPr>
          <a:xfrm>
            <a:off x="181539" y="2286000"/>
            <a:ext cx="4248150" cy="3457575"/>
          </a:xfrm>
          <a:prstGeom prst="rect">
            <a:avLst/>
          </a:prstGeom>
        </p:spPr>
      </p:pic>
      <p:pic>
        <p:nvPicPr>
          <p:cNvPr id="9" name="Picture 8">
            <a:extLst>
              <a:ext uri="{FF2B5EF4-FFF2-40B4-BE49-F238E27FC236}">
                <a16:creationId xmlns:a16="http://schemas.microsoft.com/office/drawing/2014/main" id="{C1391BE2-89C2-E8C2-226D-A118282BCDA5}"/>
              </a:ext>
            </a:extLst>
          </p:cNvPr>
          <p:cNvPicPr>
            <a:picLocks noChangeAspect="1"/>
          </p:cNvPicPr>
          <p:nvPr/>
        </p:nvPicPr>
        <p:blipFill>
          <a:blip r:embed="rId4"/>
          <a:stretch>
            <a:fillRect/>
          </a:stretch>
        </p:blipFill>
        <p:spPr>
          <a:xfrm>
            <a:off x="4384395" y="2355412"/>
            <a:ext cx="2400300" cy="3514725"/>
          </a:xfrm>
          <a:prstGeom prst="rect">
            <a:avLst/>
          </a:prstGeom>
        </p:spPr>
      </p:pic>
      <p:pic>
        <p:nvPicPr>
          <p:cNvPr id="10" name="Picture 9">
            <a:extLst>
              <a:ext uri="{FF2B5EF4-FFF2-40B4-BE49-F238E27FC236}">
                <a16:creationId xmlns:a16="http://schemas.microsoft.com/office/drawing/2014/main" id="{04C3BCDF-A52B-CC02-E0FD-E75905C82260}"/>
              </a:ext>
            </a:extLst>
          </p:cNvPr>
          <p:cNvPicPr>
            <a:picLocks noChangeAspect="1"/>
          </p:cNvPicPr>
          <p:nvPr/>
        </p:nvPicPr>
        <p:blipFill>
          <a:blip r:embed="rId5"/>
          <a:stretch>
            <a:fillRect/>
          </a:stretch>
        </p:blipFill>
        <p:spPr>
          <a:xfrm>
            <a:off x="6784695" y="2496931"/>
            <a:ext cx="2359305" cy="1634151"/>
          </a:xfrm>
          <a:prstGeom prst="rect">
            <a:avLst/>
          </a:prstGeom>
        </p:spPr>
      </p:pic>
      <p:pic>
        <p:nvPicPr>
          <p:cNvPr id="15" name="Picture 14">
            <a:extLst>
              <a:ext uri="{FF2B5EF4-FFF2-40B4-BE49-F238E27FC236}">
                <a16:creationId xmlns:a16="http://schemas.microsoft.com/office/drawing/2014/main" id="{33DF560A-CFA5-D8E0-C53A-0B1EB1D290C1}"/>
              </a:ext>
            </a:extLst>
          </p:cNvPr>
          <p:cNvPicPr>
            <a:picLocks noChangeAspect="1"/>
          </p:cNvPicPr>
          <p:nvPr/>
        </p:nvPicPr>
        <p:blipFill>
          <a:blip r:embed="rId6"/>
          <a:stretch>
            <a:fillRect/>
          </a:stretch>
        </p:blipFill>
        <p:spPr>
          <a:xfrm>
            <a:off x="6784695" y="4131954"/>
            <a:ext cx="2355006" cy="1199108"/>
          </a:xfrm>
          <a:prstGeom prst="rect">
            <a:avLst/>
          </a:prstGeom>
        </p:spPr>
      </p:pic>
    </p:spTree>
    <p:extLst>
      <p:ext uri="{BB962C8B-B14F-4D97-AF65-F5344CB8AC3E}">
        <p14:creationId xmlns:p14="http://schemas.microsoft.com/office/powerpoint/2010/main" val="60948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Những Thách Thức Trong Bảo Mật Thông Tin – </a:t>
            </a:r>
            <a:r>
              <a:rPr lang="en-US" dirty="0" err="1"/>
              <a:t>tt</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17</a:t>
            </a:fld>
            <a:endParaRPr lang="en-US" dirty="0">
              <a:solidFill>
                <a:srgbClr val="FFFFFF"/>
              </a:solidFill>
            </a:endParaRPr>
          </a:p>
        </p:txBody>
      </p:sp>
      <p:sp>
        <p:nvSpPr>
          <p:cNvPr id="5" name="Date Placeholder 4"/>
          <p:cNvSpPr>
            <a:spLocks noGrp="1"/>
          </p:cNvSpPr>
          <p:nvPr>
            <p:ph type="dt" sz="half" idx="10"/>
          </p:nvPr>
        </p:nvSpPr>
        <p:spPr/>
        <p:txBody>
          <a:bodyPr/>
          <a:lstStyle/>
          <a:p>
            <a:fld id="{2536ED6C-3B0A-4F23-8D78-D4A040CC28CD}" type="datetime1">
              <a:rPr lang="en-US" smtClean="0"/>
              <a:t>9/8/25</a:t>
            </a:fld>
            <a:endParaRPr lang="en-US" dirty="0"/>
          </a:p>
        </p:txBody>
      </p:sp>
      <p:sp>
        <p:nvSpPr>
          <p:cNvPr id="3" name="Text Placeholder 8">
            <a:extLst>
              <a:ext uri="{FF2B5EF4-FFF2-40B4-BE49-F238E27FC236}">
                <a16:creationId xmlns:a16="http://schemas.microsoft.com/office/drawing/2014/main" id="{4785F839-BFCD-1509-6FFE-540415E63339}"/>
              </a:ext>
            </a:extLst>
          </p:cNvPr>
          <p:cNvSpPr txBox="1">
            <a:spLocks/>
          </p:cNvSpPr>
          <p:nvPr/>
        </p:nvSpPr>
        <p:spPr>
          <a:xfrm>
            <a:off x="623380" y="1652661"/>
            <a:ext cx="8214246" cy="328539"/>
          </a:xfrm>
          <a:prstGeom prst="rect">
            <a:avLst/>
          </a:prstGeom>
        </p:spPr>
        <p:txBody>
          <a:bodyPr>
            <a:normAutofit fontScale="62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fontAlgn="base"/>
            <a:r>
              <a:rPr lang="en-US" dirty="0">
                <a:latin typeface="Arial" panose="020B0604020202020204" pitchFamily="34" charset="0"/>
                <a:cs typeface="Arial" panose="020B0604020202020204" pitchFamily="34" charset="0"/>
              </a:rPr>
              <a:t>Bối cảnh đe dọa và thực hành bảo mật</a:t>
            </a:r>
          </a:p>
        </p:txBody>
      </p:sp>
      <p:pic>
        <p:nvPicPr>
          <p:cNvPr id="4" name="Picture 3">
            <a:extLst>
              <a:ext uri="{FF2B5EF4-FFF2-40B4-BE49-F238E27FC236}">
                <a16:creationId xmlns:a16="http://schemas.microsoft.com/office/drawing/2014/main" id="{E1AE2BC2-BB2F-DF02-2F3A-54A7F7AEE481}"/>
              </a:ext>
            </a:extLst>
          </p:cNvPr>
          <p:cNvPicPr>
            <a:picLocks noChangeAspect="1"/>
          </p:cNvPicPr>
          <p:nvPr/>
        </p:nvPicPr>
        <p:blipFill rotWithShape="1">
          <a:blip r:embed="rId3"/>
          <a:srcRect t="1652"/>
          <a:stretch/>
        </p:blipFill>
        <p:spPr>
          <a:xfrm>
            <a:off x="2903178" y="2701666"/>
            <a:ext cx="5993619" cy="2860934"/>
          </a:xfrm>
          <a:prstGeom prst="rect">
            <a:avLst/>
          </a:prstGeom>
        </p:spPr>
      </p:pic>
      <p:sp>
        <p:nvSpPr>
          <p:cNvPr id="7" name="Rectangle 6">
            <a:extLst>
              <a:ext uri="{FF2B5EF4-FFF2-40B4-BE49-F238E27FC236}">
                <a16:creationId xmlns:a16="http://schemas.microsoft.com/office/drawing/2014/main" id="{BAD84259-D347-5E23-A1E0-A2656C37CDB3}"/>
              </a:ext>
            </a:extLst>
          </p:cNvPr>
          <p:cNvSpPr/>
          <p:nvPr/>
        </p:nvSpPr>
        <p:spPr>
          <a:xfrm>
            <a:off x="304800" y="2173025"/>
            <a:ext cx="8343838" cy="646331"/>
          </a:xfrm>
          <a:prstGeom prst="rect">
            <a:avLst/>
          </a:prstGeom>
        </p:spPr>
        <p:txBody>
          <a:bodyPr wrap="square">
            <a:spAutoFit/>
          </a:bodyPr>
          <a:lstStyle/>
          <a:p>
            <a:r>
              <a:rPr lang="en-US" sz="1500" dirty="0">
                <a:latin typeface="Arial" panose="020B0604020202020204" pitchFamily="34" charset="0"/>
                <a:cs typeface="Arial" panose="020B0604020202020204" pitchFamily="34" charset="0"/>
              </a:rPr>
              <a:t>Giữa đại dịch COVID-19 - trong đó 92% chuyên gia kiểm toán và bảo mật CNTT cho biết </a:t>
            </a:r>
            <a:r>
              <a:rPr lang="en-US" b="1" dirty="0">
                <a:solidFill>
                  <a:srgbClr val="FF0000"/>
                </a:solidFill>
                <a:latin typeface="Arial" panose="020B0604020202020204" pitchFamily="34" charset="0"/>
                <a:cs typeface="Arial" panose="020B0604020202020204" pitchFamily="34" charset="0"/>
              </a:rPr>
              <a:t>tội phạm mạng đang gia tăng</a:t>
            </a:r>
            <a:endParaRPr lang="en-VN" b="1" dirty="0">
              <a:solidFill>
                <a:srgbClr val="FF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416A48F-FB4D-8B12-E206-A3EC1E6DB169}"/>
              </a:ext>
            </a:extLst>
          </p:cNvPr>
          <p:cNvPicPr>
            <a:picLocks noChangeAspect="1"/>
          </p:cNvPicPr>
          <p:nvPr/>
        </p:nvPicPr>
        <p:blipFill>
          <a:blip r:embed="rId4"/>
          <a:stretch>
            <a:fillRect/>
          </a:stretch>
        </p:blipFill>
        <p:spPr>
          <a:xfrm>
            <a:off x="304800" y="2776198"/>
            <a:ext cx="2464748" cy="2725568"/>
          </a:xfrm>
          <a:prstGeom prst="rect">
            <a:avLst/>
          </a:prstGeom>
        </p:spPr>
      </p:pic>
    </p:spTree>
    <p:extLst>
      <p:ext uri="{BB962C8B-B14F-4D97-AF65-F5344CB8AC3E}">
        <p14:creationId xmlns:p14="http://schemas.microsoft.com/office/powerpoint/2010/main" val="18233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endParaRPr lang="en-US" dirty="0"/>
          </a:p>
          <a:p>
            <a:pPr algn="just"/>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a:p>
            <a:pPr algn="just"/>
            <a:r>
              <a:rPr lang="en-US" dirty="0"/>
              <a:t>Phân loại người tấn công</a:t>
            </a:r>
          </a:p>
          <a:p>
            <a:pPr algn="just"/>
            <a:r>
              <a:rPr lang="en-US" dirty="0" err="1"/>
              <a:t>Mô</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IT </a:t>
            </a:r>
            <a:r>
              <a:rPr lang="en-US" dirty="0" err="1"/>
              <a:t>của</a:t>
            </a:r>
            <a:r>
              <a:rPr lang="en-US" dirty="0"/>
              <a:t> </a:t>
            </a:r>
            <a:r>
              <a:rPr lang="en-US" dirty="0" err="1"/>
              <a:t>doanh</a:t>
            </a:r>
            <a:r>
              <a:rPr lang="en-US" dirty="0"/>
              <a:t> </a:t>
            </a:r>
            <a:r>
              <a:rPr lang="en-US" dirty="0" err="1"/>
              <a:t>nghiệp</a:t>
            </a:r>
            <a:endParaRPr lang="en-US"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18</a:t>
            </a:fld>
            <a:endParaRPr lang="en-US" dirty="0">
              <a:solidFill>
                <a:srgbClr val="FFFFFF"/>
              </a:solidFill>
            </a:endParaRPr>
          </a:p>
        </p:txBody>
      </p:sp>
      <p:sp>
        <p:nvSpPr>
          <p:cNvPr id="4" name="Date Placeholder 3"/>
          <p:cNvSpPr>
            <a:spLocks noGrp="1"/>
          </p:cNvSpPr>
          <p:nvPr>
            <p:ph type="dt" sz="half" idx="10"/>
          </p:nvPr>
        </p:nvSpPr>
        <p:spPr/>
        <p:txBody>
          <a:bodyPr/>
          <a:lstStyle/>
          <a:p>
            <a:fld id="{5317632F-6D64-400F-8895-5449F52778BF}" type="datetime1">
              <a:rPr lang="en-US" smtClean="0"/>
              <a:t>9/8/25</a:t>
            </a:fld>
            <a:endParaRPr lang="en-US" dirty="0"/>
          </a:p>
        </p:txBody>
      </p:sp>
    </p:spTree>
    <p:extLst>
      <p:ext uri="{BB962C8B-B14F-4D97-AF65-F5344CB8AC3E}">
        <p14:creationId xmlns:p14="http://schemas.microsoft.com/office/powerpoint/2010/main" val="377335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endParaRPr lang="en-US" dirty="0"/>
          </a:p>
          <a:p>
            <a:pPr algn="just"/>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a:p>
            <a:pPr algn="just"/>
            <a:r>
              <a:rPr lang="en-US" b="1" dirty="0"/>
              <a:t>Phân loại người tấn công</a:t>
            </a:r>
          </a:p>
          <a:p>
            <a:pPr algn="just"/>
            <a:r>
              <a:rPr lang="en-US" dirty="0" err="1"/>
              <a:t>Mô</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IT </a:t>
            </a:r>
            <a:r>
              <a:rPr lang="en-US" dirty="0" err="1"/>
              <a:t>của</a:t>
            </a:r>
            <a:r>
              <a:rPr lang="en-US" dirty="0"/>
              <a:t> </a:t>
            </a:r>
            <a:r>
              <a:rPr lang="en-US" dirty="0" err="1"/>
              <a:t>doanh</a:t>
            </a:r>
            <a:r>
              <a:rPr lang="en-US" dirty="0"/>
              <a:t> </a:t>
            </a:r>
            <a:r>
              <a:rPr lang="en-US" dirty="0" err="1"/>
              <a:t>nghiệp</a:t>
            </a:r>
            <a:endParaRPr lang="en-US"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19</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386908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endParaRPr lang="en-US" dirty="0"/>
          </a:p>
          <a:p>
            <a:pPr algn="just"/>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a:p>
            <a:pPr algn="just"/>
            <a:r>
              <a:rPr lang="en-US" dirty="0"/>
              <a:t>Phân loại người tấn công</a:t>
            </a:r>
          </a:p>
          <a:p>
            <a:pPr algn="just"/>
            <a:r>
              <a:rPr lang="en-US" dirty="0" err="1"/>
              <a:t>Mô</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IT </a:t>
            </a:r>
            <a:r>
              <a:rPr lang="en-US" dirty="0" err="1"/>
              <a:t>của</a:t>
            </a:r>
            <a:r>
              <a:rPr lang="en-US" dirty="0"/>
              <a:t> </a:t>
            </a:r>
            <a:r>
              <a:rPr lang="en-US" dirty="0" err="1"/>
              <a:t>doanh</a:t>
            </a:r>
            <a:r>
              <a:rPr lang="en-US" dirty="0"/>
              <a:t> </a:t>
            </a:r>
            <a:r>
              <a:rPr lang="en-US" dirty="0" err="1"/>
              <a:t>nghiệp</a:t>
            </a:r>
            <a:endParaRPr lang="en-US"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a:t>
            </a:fld>
            <a:endParaRPr lang="en-US" dirty="0">
              <a:solidFill>
                <a:srgbClr val="FFFFFF"/>
              </a:solidFill>
            </a:endParaRPr>
          </a:p>
        </p:txBody>
      </p:sp>
      <p:sp>
        <p:nvSpPr>
          <p:cNvPr id="4" name="Date Placeholder 3"/>
          <p:cNvSpPr>
            <a:spLocks noGrp="1"/>
          </p:cNvSpPr>
          <p:nvPr>
            <p:ph type="dt" sz="half" idx="10"/>
          </p:nvPr>
        </p:nvSpPr>
        <p:spPr/>
        <p:txBody>
          <a:bodyPr/>
          <a:lstStyle/>
          <a:p>
            <a:fld id="{34CBA31C-891F-481D-9BBF-E0601F3FC33B}" type="datetime1">
              <a:rPr lang="en-US" smtClean="0"/>
              <a:t>9/8/25</a:t>
            </a:fld>
            <a:endParaRPr lang="en-US" dirty="0"/>
          </a:p>
        </p:txBody>
      </p:sp>
    </p:spTree>
    <p:extLst>
      <p:ext uri="{BB962C8B-B14F-4D97-AF65-F5344CB8AC3E}">
        <p14:creationId xmlns:p14="http://schemas.microsoft.com/office/powerpoint/2010/main" val="6470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endParaRPr lang="en-US" dirty="0"/>
          </a:p>
        </p:txBody>
      </p:sp>
      <p:sp>
        <p:nvSpPr>
          <p:cNvPr id="3" name="Content Placeholder 2"/>
          <p:cNvSpPr>
            <a:spLocks noGrp="1"/>
          </p:cNvSpPr>
          <p:nvPr>
            <p:ph sz="quarter" idx="1"/>
          </p:nvPr>
        </p:nvSpPr>
        <p:spPr/>
        <p:txBody>
          <a:bodyPr/>
          <a:lstStyle/>
          <a:p>
            <a:pPr algn="just"/>
            <a:r>
              <a:rPr lang="en-US" dirty="0"/>
              <a:t>Black-hat hackers</a:t>
            </a:r>
          </a:p>
          <a:p>
            <a:pPr algn="just"/>
            <a:r>
              <a:rPr lang="en-US" dirty="0"/>
              <a:t>Script kiddies</a:t>
            </a:r>
          </a:p>
          <a:p>
            <a:pPr algn="just"/>
            <a:r>
              <a:rPr lang="en-US" dirty="0"/>
              <a:t>Cyber spies</a:t>
            </a:r>
          </a:p>
          <a:p>
            <a:pPr algn="just"/>
            <a:r>
              <a:rPr lang="en-US" dirty="0"/>
              <a:t>Vicious employees</a:t>
            </a:r>
          </a:p>
          <a:p>
            <a:pPr algn="just"/>
            <a:r>
              <a:rPr lang="en-US" dirty="0"/>
              <a:t>Cyber terrorists</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20</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285212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Black-hat hackers</a:t>
            </a:r>
          </a:p>
        </p:txBody>
      </p:sp>
      <p:sp>
        <p:nvSpPr>
          <p:cNvPr id="3" name="Content Placeholder 2"/>
          <p:cNvSpPr>
            <a:spLocks noGrp="1"/>
          </p:cNvSpPr>
          <p:nvPr>
            <p:ph sz="quarter" idx="1"/>
          </p:nvPr>
        </p:nvSpPr>
        <p:spPr>
          <a:xfrm>
            <a:off x="612648" y="1600200"/>
            <a:ext cx="8153400" cy="2590800"/>
          </a:xfrm>
        </p:spPr>
        <p:txBody>
          <a:bodyPr>
            <a:normAutofit fontScale="85000" lnSpcReduction="10000"/>
          </a:bodyPr>
          <a:lstStyle/>
          <a:p>
            <a:pPr algn="just"/>
            <a:r>
              <a:rPr lang="en-US" dirty="0"/>
              <a:t>Hackers </a:t>
            </a:r>
            <a:r>
              <a:rPr lang="en-US" dirty="0" err="1"/>
              <a:t>là</a:t>
            </a:r>
            <a:r>
              <a:rPr lang="en-US" dirty="0"/>
              <a:t> </a:t>
            </a:r>
            <a:r>
              <a:rPr lang="en-US" dirty="0" err="1"/>
              <a:t>những</a:t>
            </a:r>
            <a:r>
              <a:rPr lang="en-US" dirty="0"/>
              <a:t> </a:t>
            </a:r>
            <a:r>
              <a:rPr lang="en-US" dirty="0" err="1"/>
              <a:t>người</a:t>
            </a:r>
            <a:r>
              <a:rPr lang="en-US" dirty="0"/>
              <a:t> </a:t>
            </a:r>
            <a:r>
              <a:rPr lang="en-US" dirty="0" err="1"/>
              <a:t>có</a:t>
            </a:r>
            <a:r>
              <a:rPr lang="en-US" dirty="0"/>
              <a:t> tri </a:t>
            </a:r>
            <a:r>
              <a:rPr lang="en-US" dirty="0" err="1"/>
              <a:t>thức</a:t>
            </a:r>
            <a:r>
              <a:rPr lang="en-US" dirty="0"/>
              <a:t> </a:t>
            </a:r>
            <a:r>
              <a:rPr lang="en-US" dirty="0" err="1"/>
              <a:t>đặc</a:t>
            </a:r>
            <a:r>
              <a:rPr lang="en-US" dirty="0"/>
              <a:t> </a:t>
            </a:r>
            <a:r>
              <a:rPr lang="en-US" dirty="0" err="1"/>
              <a:t>biệt</a:t>
            </a:r>
            <a:r>
              <a:rPr lang="en-US" dirty="0"/>
              <a:t> </a:t>
            </a:r>
            <a:r>
              <a:rPr lang="en-US" dirty="0" err="1"/>
              <a:t>về</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tính</a:t>
            </a:r>
            <a:r>
              <a:rPr lang="en-US" dirty="0"/>
              <a:t>. </a:t>
            </a:r>
            <a:r>
              <a:rPr lang="en-US" dirty="0" err="1"/>
              <a:t>Họ</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những</a:t>
            </a:r>
            <a:r>
              <a:rPr lang="en-US" dirty="0"/>
              <a:t> chi </a:t>
            </a:r>
            <a:r>
              <a:rPr lang="en-US" dirty="0" err="1"/>
              <a:t>tiết</a:t>
            </a:r>
            <a:r>
              <a:rPr lang="en-US" dirty="0"/>
              <a:t> </a:t>
            </a:r>
            <a:r>
              <a:rPr lang="en-US" dirty="0" err="1"/>
              <a:t>tinh</a:t>
            </a:r>
            <a:r>
              <a:rPr lang="en-US" dirty="0"/>
              <a:t> </a:t>
            </a:r>
            <a:r>
              <a:rPr lang="en-US" dirty="0" err="1"/>
              <a:t>tế</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giải</a:t>
            </a:r>
            <a:r>
              <a:rPr lang="en-US" dirty="0"/>
              <a:t> </a:t>
            </a:r>
            <a:r>
              <a:rPr lang="en-US" dirty="0" err="1"/>
              <a:t>thuật</a:t>
            </a:r>
            <a:r>
              <a:rPr lang="en-US" dirty="0"/>
              <a:t>,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cấu</a:t>
            </a:r>
            <a:r>
              <a:rPr lang="en-US" dirty="0"/>
              <a:t> </a:t>
            </a:r>
            <a:r>
              <a:rPr lang="en-US" dirty="0" err="1"/>
              <a:t>hình</a:t>
            </a:r>
            <a:r>
              <a:rPr lang="en-US" dirty="0"/>
              <a:t> </a:t>
            </a:r>
            <a:r>
              <a:rPr lang="en-US" dirty="0" err="1"/>
              <a:t>hệ</a:t>
            </a:r>
            <a:r>
              <a:rPr lang="en-US" dirty="0"/>
              <a:t> </a:t>
            </a:r>
            <a:r>
              <a:rPr lang="en-US" dirty="0" err="1"/>
              <a:t>thống</a:t>
            </a:r>
            <a:r>
              <a:rPr lang="en-US" dirty="0"/>
              <a:t>. </a:t>
            </a:r>
            <a:r>
              <a:rPr lang="en-US" dirty="0" err="1"/>
              <a:t>Họ</a:t>
            </a:r>
            <a:r>
              <a:rPr lang="en-US" dirty="0"/>
              <a:t> </a:t>
            </a:r>
            <a:r>
              <a:rPr lang="en-US" dirty="0" err="1"/>
              <a:t>là</a:t>
            </a:r>
            <a:r>
              <a:rPr lang="en-US" dirty="0"/>
              <a:t> </a:t>
            </a:r>
            <a:r>
              <a:rPr lang="en-US" dirty="0" err="1"/>
              <a:t>một</a:t>
            </a:r>
            <a:r>
              <a:rPr lang="en-US" dirty="0"/>
              <a:t> </a:t>
            </a:r>
            <a:r>
              <a:rPr lang="en-US" dirty="0" err="1"/>
              <a:t>nhóm</a:t>
            </a:r>
            <a:r>
              <a:rPr lang="en-US" dirty="0"/>
              <a:t> </a:t>
            </a:r>
            <a:r>
              <a:rPr lang="en-US" dirty="0" err="1"/>
              <a:t>người</a:t>
            </a:r>
            <a:r>
              <a:rPr lang="en-US" dirty="0"/>
              <a:t> </a:t>
            </a:r>
            <a:r>
              <a:rPr lang="en-US" dirty="0" err="1"/>
              <a:t>ưu</a:t>
            </a:r>
            <a:r>
              <a:rPr lang="en-US" dirty="0"/>
              <a:t> </a:t>
            </a:r>
            <a:r>
              <a:rPr lang="en-US" dirty="0" err="1"/>
              <a:t>tú</a:t>
            </a:r>
            <a:r>
              <a:rPr lang="en-US" dirty="0"/>
              <a:t>, </a:t>
            </a:r>
            <a:r>
              <a:rPr lang="en-US" dirty="0" err="1"/>
              <a:t>năng</a:t>
            </a:r>
            <a:r>
              <a:rPr lang="en-US" dirty="0"/>
              <a:t> </a:t>
            </a:r>
            <a:r>
              <a:rPr lang="en-US" dirty="0" err="1"/>
              <a:t>động</a:t>
            </a:r>
            <a:r>
              <a:rPr lang="en-US" dirty="0"/>
              <a:t>, </a:t>
            </a:r>
            <a:r>
              <a:rPr lang="en-US" dirty="0" err="1"/>
              <a:t>được</a:t>
            </a:r>
            <a:r>
              <a:rPr lang="en-US" dirty="0"/>
              <a:t> </a:t>
            </a:r>
            <a:r>
              <a:rPr lang="en-US" dirty="0" err="1"/>
              <a:t>đào</a:t>
            </a:r>
            <a:r>
              <a:rPr lang="en-US" dirty="0"/>
              <a:t> </a:t>
            </a:r>
            <a:r>
              <a:rPr lang="en-US" dirty="0" err="1"/>
              <a:t>tạo</a:t>
            </a:r>
            <a:r>
              <a:rPr lang="en-US" dirty="0"/>
              <a:t> </a:t>
            </a:r>
            <a:r>
              <a:rPr lang="en-US" dirty="0" err="1"/>
              <a:t>tốt</a:t>
            </a:r>
            <a:r>
              <a:rPr lang="en-US" dirty="0"/>
              <a:t>.</a:t>
            </a:r>
          </a:p>
          <a:p>
            <a:pPr algn="just"/>
            <a:r>
              <a:rPr lang="en-US" dirty="0" err="1"/>
              <a:t>Tùy</a:t>
            </a:r>
            <a:r>
              <a:rPr lang="en-US" dirty="0"/>
              <a:t> </a:t>
            </a:r>
            <a:r>
              <a:rPr lang="en-US" dirty="0" err="1"/>
              <a:t>theo</a:t>
            </a:r>
            <a:r>
              <a:rPr lang="en-US" dirty="0"/>
              <a:t> </a:t>
            </a:r>
            <a:r>
              <a:rPr lang="en-US" dirty="0" err="1"/>
              <a:t>mục</a:t>
            </a:r>
            <a:r>
              <a:rPr lang="en-US" dirty="0"/>
              <a:t> </a:t>
            </a:r>
            <a:r>
              <a:rPr lang="en-US" dirty="0" err="1"/>
              <a:t>đích</a:t>
            </a:r>
            <a:r>
              <a:rPr lang="en-US" dirty="0"/>
              <a:t>, hackers </a:t>
            </a:r>
            <a:r>
              <a:rPr lang="en-US" dirty="0" err="1"/>
              <a:t>được</a:t>
            </a:r>
            <a:r>
              <a:rPr lang="en-US" dirty="0"/>
              <a:t> chia </a:t>
            </a:r>
            <a:r>
              <a:rPr lang="en-US" dirty="0" err="1"/>
              <a:t>thành</a:t>
            </a:r>
            <a:r>
              <a:rPr lang="en-US" dirty="0"/>
              <a:t> hackers </a:t>
            </a:r>
            <a:r>
              <a:rPr lang="en-US" dirty="0" err="1"/>
              <a:t>mũ</a:t>
            </a:r>
            <a:r>
              <a:rPr lang="en-US" dirty="0"/>
              <a:t> </a:t>
            </a:r>
            <a:r>
              <a:rPr lang="en-US" dirty="0" err="1"/>
              <a:t>đen</a:t>
            </a:r>
            <a:r>
              <a:rPr lang="en-US" dirty="0"/>
              <a:t>, hackers </a:t>
            </a:r>
            <a:r>
              <a:rPr lang="en-US" dirty="0" err="1"/>
              <a:t>mũ</a:t>
            </a:r>
            <a:r>
              <a:rPr lang="en-US" dirty="0"/>
              <a:t> </a:t>
            </a:r>
            <a:r>
              <a:rPr lang="en-US" dirty="0" err="1"/>
              <a:t>trắng</a:t>
            </a:r>
            <a:r>
              <a:rPr lang="en-US" dirty="0"/>
              <a:t> </a:t>
            </a:r>
            <a:r>
              <a:rPr lang="en-US" dirty="0" err="1"/>
              <a:t>và</a:t>
            </a:r>
            <a:r>
              <a:rPr lang="en-US" dirty="0"/>
              <a:t> hackers </a:t>
            </a:r>
            <a:r>
              <a:rPr lang="en-US" dirty="0" err="1"/>
              <a:t>mũ</a:t>
            </a:r>
            <a:r>
              <a:rPr lang="en-US" dirty="0"/>
              <a:t> </a:t>
            </a:r>
            <a:r>
              <a:rPr lang="en-US" dirty="0" err="1"/>
              <a:t>xám</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21</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pic>
        <p:nvPicPr>
          <p:cNvPr id="5" name="Picture 6" descr="Ethical Hacking Career, Certification and Average Salary for Begginers">
            <a:extLst>
              <a:ext uri="{FF2B5EF4-FFF2-40B4-BE49-F238E27FC236}">
                <a16:creationId xmlns:a16="http://schemas.microsoft.com/office/drawing/2014/main" id="{2F9B614B-5112-5C9D-E606-DC9B785A1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90184"/>
            <a:ext cx="4153145" cy="1676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5F9C2BB-1A20-2416-1547-DB770562CFEA}"/>
              </a:ext>
            </a:extLst>
          </p:cNvPr>
          <p:cNvSpPr txBox="1"/>
          <p:nvPr/>
        </p:nvSpPr>
        <p:spPr>
          <a:xfrm>
            <a:off x="-2458" y="4565302"/>
            <a:ext cx="4838700" cy="1384995"/>
          </a:xfrm>
          <a:prstGeom prst="rect">
            <a:avLst/>
          </a:prstGeom>
          <a:noFill/>
        </p:spPr>
        <p:txBody>
          <a:bodyPr wrap="square">
            <a:spAutoFit/>
          </a:bodyPr>
          <a:lstStyle/>
          <a:p>
            <a:pPr marL="742950" lvl="1" indent="-285750">
              <a:buFont typeface="Arial" panose="020B0604020202020204" pitchFamily="34" charset="0"/>
              <a:buChar char="•"/>
            </a:pPr>
            <a:r>
              <a:rPr lang="en-US" sz="2000" dirty="0"/>
              <a:t>Black Hat hackers (crackers) </a:t>
            </a:r>
            <a:r>
              <a:rPr lang="en-US" sz="2000" dirty="0">
                <a:sym typeface="Wingdings" pitchFamily="2" charset="2"/>
              </a:rPr>
              <a:t> </a:t>
            </a:r>
            <a:r>
              <a:rPr lang="en-US" sz="2400" b="1" dirty="0">
                <a:solidFill>
                  <a:srgbClr val="C00000"/>
                </a:solidFill>
                <a:sym typeface="Wingdings" pitchFamily="2" charset="2"/>
                <a:hlinkClick r:id="rId3">
                  <a:extLst>
                    <a:ext uri="{A12FA001-AC4F-418D-AE19-62706E023703}">
                      <ahyp:hlinkClr xmlns:ahyp="http://schemas.microsoft.com/office/drawing/2018/hyperlinkcolor" val="tx"/>
                    </a:ext>
                  </a:extLst>
                </a:hlinkClick>
              </a:rPr>
              <a:t>cybercrime</a:t>
            </a:r>
            <a:endParaRPr lang="en-US" sz="2000" b="1" dirty="0">
              <a:solidFill>
                <a:srgbClr val="C00000"/>
              </a:solidFill>
              <a:sym typeface="Wingdings" pitchFamily="2" charset="2"/>
            </a:endParaRPr>
          </a:p>
          <a:p>
            <a:pPr marL="742950" lvl="1" indent="-285750">
              <a:buFont typeface="Arial" panose="020B0604020202020204" pitchFamily="34" charset="0"/>
              <a:buChar char="•"/>
            </a:pPr>
            <a:r>
              <a:rPr lang="en-US" sz="2000" dirty="0">
                <a:sym typeface="Wingdings" pitchFamily="2" charset="2"/>
              </a:rPr>
              <a:t>White Hat hackers (ethical hackers)</a:t>
            </a:r>
          </a:p>
          <a:p>
            <a:pPr marL="742950" lvl="1" indent="-285750">
              <a:buFont typeface="Arial" panose="020B0604020202020204" pitchFamily="34" charset="0"/>
              <a:buChar char="•"/>
            </a:pPr>
            <a:r>
              <a:rPr lang="en-US" sz="2000" dirty="0">
                <a:sym typeface="Wingdings" pitchFamily="2" charset="2"/>
              </a:rPr>
              <a:t>Gray Hat hackers</a:t>
            </a:r>
          </a:p>
        </p:txBody>
      </p:sp>
    </p:spTree>
    <p:extLst>
      <p:ext uri="{BB962C8B-B14F-4D97-AF65-F5344CB8AC3E}">
        <p14:creationId xmlns:p14="http://schemas.microsoft.com/office/powerpoint/2010/main" val="230371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Black-hat hackers</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22</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
        <p:nvSpPr>
          <p:cNvPr id="9" name="Content Placeholder 7">
            <a:extLst>
              <a:ext uri="{FF2B5EF4-FFF2-40B4-BE49-F238E27FC236}">
                <a16:creationId xmlns:a16="http://schemas.microsoft.com/office/drawing/2014/main" id="{7D9329FD-7D5D-E0C3-46A4-F3FE2F7E166D}"/>
              </a:ext>
            </a:extLst>
          </p:cNvPr>
          <p:cNvSpPr txBox="1">
            <a:spLocks/>
          </p:cNvSpPr>
          <p:nvPr/>
        </p:nvSpPr>
        <p:spPr>
          <a:xfrm>
            <a:off x="430304" y="2403566"/>
            <a:ext cx="4721360" cy="331143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640080" indent="-274320" algn="l" rtl="0" eaLnBrk="1" latinLnBrk="0" hangingPunct="1">
              <a:spcBef>
                <a:spcPts val="550"/>
              </a:spcBef>
              <a:buClr>
                <a:schemeClr val="accent1"/>
              </a:buClr>
              <a:buSzPct val="70000"/>
              <a:buFont typeface="Wingdings" panose="05000000000000000000" pitchFamily="2" charset="2"/>
              <a:buChar char="Ø"/>
              <a:defRPr sz="2400" kern="1200">
                <a:solidFill>
                  <a:schemeClr val="tx1"/>
                </a:solidFill>
                <a:latin typeface="Arial" panose="020B0604020202020204" pitchFamily="34" charset="0"/>
                <a:ea typeface="+mn-ea"/>
                <a:cs typeface="Arial" panose="020B0604020202020204" pitchFamily="34" charset="0"/>
              </a:defRPr>
            </a:lvl2pPr>
            <a:lvl3pPr marL="914400" indent="-228600" algn="l" rtl="0" eaLnBrk="1" latinLnBrk="0" hangingPunct="1">
              <a:spcBef>
                <a:spcPts val="500"/>
              </a:spcBef>
              <a:buClr>
                <a:schemeClr val="accent2"/>
              </a:buClr>
              <a:buSzPct val="75000"/>
              <a:buFont typeface="Wingdings"/>
              <a:buChar char=""/>
              <a:defRPr sz="2000" kern="1200">
                <a:solidFill>
                  <a:schemeClr val="tx1"/>
                </a:solidFill>
                <a:latin typeface="Arial" panose="020B0604020202020204" pitchFamily="34" charset="0"/>
                <a:ea typeface="+mn-ea"/>
                <a:cs typeface="Arial" panose="020B0604020202020204" pitchFamily="34" charset="0"/>
              </a:defRPr>
            </a:lvl3pPr>
            <a:lvl4pPr marL="1371600" indent="-228600" algn="l" rtl="0" eaLnBrk="1" latinLnBrk="0" hangingPunct="1">
              <a:spcBef>
                <a:spcPts val="400"/>
              </a:spcBef>
              <a:buClr>
                <a:schemeClr val="accent3"/>
              </a:buClr>
              <a:buSzPct val="75000"/>
              <a:buFont typeface="Wingdings"/>
              <a:buChar char=""/>
              <a:defRPr sz="1800" kern="1200">
                <a:solidFill>
                  <a:schemeClr val="tx1"/>
                </a:solidFill>
                <a:latin typeface="Arial" panose="020B0604020202020204" pitchFamily="34" charset="0"/>
                <a:ea typeface="+mn-ea"/>
                <a:cs typeface="Arial" panose="020B0604020202020204" pitchFamily="34" charset="0"/>
              </a:defRPr>
            </a:lvl4pPr>
            <a:lvl5pPr marL="1828800" indent="-228600" algn="l" rtl="0" eaLnBrk="1" latinLnBrk="0" hangingPunct="1">
              <a:spcBef>
                <a:spcPts val="400"/>
              </a:spcBef>
              <a:buClr>
                <a:schemeClr val="accent4"/>
              </a:buClr>
              <a:buSzPct val="65000"/>
              <a:buFont typeface="Wingdings"/>
              <a:buChar char=""/>
              <a:defRPr sz="1600" kern="1200">
                <a:solidFill>
                  <a:schemeClr val="tx1"/>
                </a:solidFill>
                <a:latin typeface="Arial" panose="020B0604020202020204" pitchFamily="34" charset="0"/>
                <a:ea typeface="+mn-ea"/>
                <a:cs typeface="Arial" panose="020B0604020202020204"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a:spcBef>
                <a:spcPts val="300"/>
              </a:spcBef>
            </a:pPr>
            <a:r>
              <a:rPr lang="en-US" sz="1500"/>
              <a:t>1988: </a:t>
            </a:r>
            <a:r>
              <a:rPr lang="en-US" sz="1500" b="1"/>
              <a:t>Morris Worm </a:t>
            </a:r>
            <a:r>
              <a:rPr lang="en-US" sz="1500"/>
              <a:t>– the first Internet worm</a:t>
            </a:r>
          </a:p>
          <a:p>
            <a:pPr>
              <a:spcBef>
                <a:spcPts val="300"/>
              </a:spcBef>
            </a:pPr>
            <a:r>
              <a:rPr lang="en-US" sz="1500"/>
              <a:t>1994: Mitnick attack</a:t>
            </a:r>
          </a:p>
          <a:p>
            <a:pPr>
              <a:spcBef>
                <a:spcPts val="300"/>
              </a:spcBef>
            </a:pPr>
            <a:r>
              <a:rPr lang="en-US" sz="1500"/>
              <a:t>2000: MafiaBoy attack </a:t>
            </a:r>
          </a:p>
          <a:p>
            <a:pPr>
              <a:spcBef>
                <a:spcPts val="300"/>
              </a:spcBef>
            </a:pPr>
            <a:r>
              <a:rPr lang="en-US" sz="1500"/>
              <a:t>2008: Kaminsky attack </a:t>
            </a:r>
          </a:p>
          <a:p>
            <a:pPr marL="0" indent="0">
              <a:spcBef>
                <a:spcPts val="300"/>
              </a:spcBef>
              <a:buFont typeface="Wingdings" panose="05000000000000000000" pitchFamily="2" charset="2"/>
              <a:buNone/>
            </a:pPr>
            <a:r>
              <a:rPr lang="en-US" sz="1500"/>
              <a:t>    …</a:t>
            </a:r>
          </a:p>
          <a:p>
            <a:pPr>
              <a:spcBef>
                <a:spcPts val="300"/>
              </a:spcBef>
            </a:pPr>
            <a:r>
              <a:rPr lang="en-US" sz="1500"/>
              <a:t>2014: Heartbleed attack</a:t>
            </a:r>
          </a:p>
          <a:p>
            <a:pPr>
              <a:spcBef>
                <a:spcPts val="300"/>
              </a:spcBef>
            </a:pPr>
            <a:r>
              <a:rPr lang="en-US" sz="1500"/>
              <a:t>2016: Mirai Botnet: The fall of the Internet</a:t>
            </a:r>
          </a:p>
          <a:p>
            <a:pPr>
              <a:spcBef>
                <a:spcPts val="300"/>
              </a:spcBef>
            </a:pPr>
            <a:r>
              <a:rPr lang="en-US" sz="1500"/>
              <a:t>2017: WannaCry: A real epidemic</a:t>
            </a:r>
          </a:p>
          <a:p>
            <a:pPr>
              <a:spcBef>
                <a:spcPts val="300"/>
              </a:spcBef>
            </a:pPr>
            <a:r>
              <a:rPr lang="en-US" sz="1500"/>
              <a:t>…</a:t>
            </a:r>
            <a:endParaRPr lang="en-US" sz="1500" dirty="0"/>
          </a:p>
        </p:txBody>
      </p:sp>
      <p:pic>
        <p:nvPicPr>
          <p:cNvPr id="10" name="Picture 4" descr="Top 10 Black-Hat Hackers in the World">
            <a:extLst>
              <a:ext uri="{FF2B5EF4-FFF2-40B4-BE49-F238E27FC236}">
                <a16:creationId xmlns:a16="http://schemas.microsoft.com/office/drawing/2014/main" id="{FDE06498-E9DA-B684-23F5-69CCFC7C5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126" y="2246675"/>
            <a:ext cx="3948545" cy="29614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C4745F9-729A-76C7-C446-0612EDA7F12D}"/>
              </a:ext>
            </a:extLst>
          </p:cNvPr>
          <p:cNvSpPr/>
          <p:nvPr/>
        </p:nvSpPr>
        <p:spPr>
          <a:xfrm>
            <a:off x="5029200" y="5262607"/>
            <a:ext cx="4572000" cy="276999"/>
          </a:xfrm>
          <a:prstGeom prst="rect">
            <a:avLst/>
          </a:prstGeom>
        </p:spPr>
        <p:txBody>
          <a:bodyPr>
            <a:spAutoFit/>
          </a:bodyPr>
          <a:lstStyle/>
          <a:p>
            <a:r>
              <a:rPr lang="en-US" sz="1200" b="1" dirty="0">
                <a:solidFill>
                  <a:srgbClr val="C00000"/>
                </a:solidFill>
                <a:latin typeface="Helvetica" pitchFamily="2" charset="0"/>
                <a:hlinkClick r:id="rId4">
                  <a:extLst>
                    <a:ext uri="{A12FA001-AC4F-418D-AE19-62706E023703}">
                      <ahyp:hlinkClr xmlns:ahyp="http://schemas.microsoft.com/office/drawing/2018/hyperlinkcolor" val="tx"/>
                    </a:ext>
                  </a:extLst>
                </a:hlinkClick>
              </a:rPr>
              <a:t>Top 10 Black-Hat Hackers in the World</a:t>
            </a:r>
            <a:endParaRPr lang="en-US" sz="1200" b="1" dirty="0">
              <a:solidFill>
                <a:srgbClr val="C00000"/>
              </a:solidFill>
              <a:latin typeface="Helvetica" pitchFamily="2" charset="0"/>
            </a:endParaRPr>
          </a:p>
        </p:txBody>
      </p:sp>
      <p:sp>
        <p:nvSpPr>
          <p:cNvPr id="13" name="TextBox 12">
            <a:extLst>
              <a:ext uri="{FF2B5EF4-FFF2-40B4-BE49-F238E27FC236}">
                <a16:creationId xmlns:a16="http://schemas.microsoft.com/office/drawing/2014/main" id="{D3EBA7B5-907C-A96F-3C0F-5CCC0BBCF844}"/>
              </a:ext>
            </a:extLst>
          </p:cNvPr>
          <p:cNvSpPr txBox="1"/>
          <p:nvPr/>
        </p:nvSpPr>
        <p:spPr>
          <a:xfrm>
            <a:off x="390684" y="1858840"/>
            <a:ext cx="4800600" cy="369332"/>
          </a:xfrm>
          <a:prstGeom prst="rect">
            <a:avLst/>
          </a:prstGeom>
          <a:noFill/>
        </p:spPr>
        <p:txBody>
          <a:bodyPr wrap="square">
            <a:spAutoFit/>
          </a:bodyPr>
          <a:lstStyle/>
          <a:p>
            <a:r>
              <a:rPr lang="en-VN" dirty="0">
                <a:latin typeface="Arial" panose="020B0604020202020204" pitchFamily="34" charset="0"/>
                <a:cs typeface="Arial" panose="020B0604020202020204" pitchFamily="34" charset="0"/>
              </a:rPr>
              <a:t>Top notorious cyber attacks in history</a:t>
            </a:r>
          </a:p>
        </p:txBody>
      </p:sp>
    </p:spTree>
    <p:extLst>
      <p:ext uri="{BB962C8B-B14F-4D97-AF65-F5344CB8AC3E}">
        <p14:creationId xmlns:p14="http://schemas.microsoft.com/office/powerpoint/2010/main" val="416286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Script kiddies</a:t>
            </a:r>
          </a:p>
        </p:txBody>
      </p:sp>
      <p:sp>
        <p:nvSpPr>
          <p:cNvPr id="3" name="Content Placeholder 2"/>
          <p:cNvSpPr>
            <a:spLocks noGrp="1"/>
          </p:cNvSpPr>
          <p:nvPr>
            <p:ph sz="quarter" idx="1"/>
          </p:nvPr>
        </p:nvSpPr>
        <p:spPr/>
        <p:txBody>
          <a:bodyPr>
            <a:normAutofit lnSpcReduction="10000"/>
          </a:bodyPr>
          <a:lstStyle/>
          <a:p>
            <a:pPr algn="just"/>
            <a:r>
              <a:rPr lang="en-US" dirty="0" err="1"/>
              <a:t>Là</a:t>
            </a:r>
            <a:r>
              <a:rPr lang="en-US" dirty="0"/>
              <a:t> </a:t>
            </a:r>
            <a:r>
              <a:rPr lang="en-US" dirty="0" err="1"/>
              <a:t>những</a:t>
            </a:r>
            <a:r>
              <a:rPr lang="en-US" dirty="0"/>
              <a:t> </a:t>
            </a:r>
            <a:r>
              <a:rPr lang="en-US" dirty="0" err="1"/>
              <a:t>người</a:t>
            </a:r>
            <a:r>
              <a:rPr lang="en-US" dirty="0"/>
              <a:t> </a:t>
            </a:r>
            <a:r>
              <a:rPr lang="en-US" dirty="0" err="1"/>
              <a:t>sử</a:t>
            </a:r>
            <a:r>
              <a:rPr lang="en-US" dirty="0"/>
              <a:t> </a:t>
            </a:r>
            <a:r>
              <a:rPr lang="en-US" dirty="0" err="1"/>
              <a:t>dụng</a:t>
            </a:r>
            <a:r>
              <a:rPr lang="en-US" dirty="0"/>
              <a:t> </a:t>
            </a:r>
            <a:r>
              <a:rPr lang="en-US" dirty="0" err="1"/>
              <a:t>các</a:t>
            </a:r>
            <a:r>
              <a:rPr lang="en-US" dirty="0"/>
              <a:t> script </a:t>
            </a:r>
            <a:r>
              <a:rPr lang="en-US" dirty="0" err="1"/>
              <a:t>hoặc</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bởi</a:t>
            </a:r>
            <a:r>
              <a:rPr lang="en-US" dirty="0"/>
              <a:t> </a:t>
            </a:r>
            <a:r>
              <a:rPr lang="en-US" dirty="0" err="1"/>
              <a:t>các</a:t>
            </a:r>
            <a:r>
              <a:rPr lang="en-US" dirty="0"/>
              <a:t> hacker </a:t>
            </a:r>
            <a:r>
              <a:rPr lang="en-US" dirty="0" err="1"/>
              <a:t>mũ</a:t>
            </a:r>
            <a:r>
              <a:rPr lang="en-US" dirty="0"/>
              <a:t> </a:t>
            </a:r>
            <a:r>
              <a:rPr lang="en-US" dirty="0" err="1"/>
              <a:t>đen</a:t>
            </a:r>
            <a:r>
              <a:rPr lang="en-US" dirty="0"/>
              <a:t> (</a:t>
            </a:r>
            <a:r>
              <a:rPr lang="en-US" dirty="0" err="1"/>
              <a:t>những</a:t>
            </a:r>
            <a:r>
              <a:rPr lang="en-US" dirty="0"/>
              <a:t> </a:t>
            </a:r>
            <a:r>
              <a:rPr lang="en-US" dirty="0" err="1"/>
              <a:t>công</a:t>
            </a:r>
            <a:r>
              <a:rPr lang="en-US" dirty="0"/>
              <a:t> </a:t>
            </a:r>
            <a:r>
              <a:rPr lang="en-US" dirty="0" err="1"/>
              <a:t>cụ</a:t>
            </a:r>
            <a:r>
              <a:rPr lang="en-US" dirty="0"/>
              <a:t> hack) </a:t>
            </a:r>
            <a:r>
              <a:rPr lang="en-US" dirty="0" err="1"/>
              <a:t>để</a:t>
            </a:r>
            <a:r>
              <a:rPr lang="en-US" dirty="0"/>
              <a:t> </a:t>
            </a:r>
            <a:r>
              <a:rPr lang="en-US" dirty="0" err="1"/>
              <a:t>tấn</a:t>
            </a:r>
            <a:r>
              <a:rPr lang="en-US" dirty="0"/>
              <a:t> </a:t>
            </a:r>
            <a:r>
              <a:rPr lang="en-US" dirty="0" err="1"/>
              <a:t>công</a:t>
            </a:r>
            <a:r>
              <a:rPr lang="en-US" dirty="0"/>
              <a:t> </a:t>
            </a:r>
            <a:r>
              <a:rPr lang="en-US" dirty="0" err="1"/>
              <a:t>các</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gây</a:t>
            </a:r>
            <a:r>
              <a:rPr lang="en-US" dirty="0"/>
              <a:t> </a:t>
            </a:r>
            <a:r>
              <a:rPr lang="en-US" dirty="0" err="1"/>
              <a:t>thiệt</a:t>
            </a:r>
            <a:r>
              <a:rPr lang="en-US" dirty="0"/>
              <a:t> </a:t>
            </a:r>
            <a:r>
              <a:rPr lang="en-US" dirty="0" err="1"/>
              <a:t>hại</a:t>
            </a:r>
            <a:r>
              <a:rPr lang="en-US" dirty="0"/>
              <a:t> </a:t>
            </a:r>
            <a:r>
              <a:rPr lang="en-US" dirty="0" err="1"/>
              <a:t>cho</a:t>
            </a:r>
            <a:r>
              <a:rPr lang="en-US" dirty="0"/>
              <a:t> </a:t>
            </a:r>
            <a:r>
              <a:rPr lang="en-US" dirty="0" err="1"/>
              <a:t>người</a:t>
            </a:r>
            <a:r>
              <a:rPr lang="en-US" dirty="0"/>
              <a:t> </a:t>
            </a:r>
            <a:r>
              <a:rPr lang="en-US" dirty="0" err="1"/>
              <a:t>khác</a:t>
            </a:r>
            <a:r>
              <a:rPr lang="en-US" dirty="0"/>
              <a:t>.</a:t>
            </a:r>
          </a:p>
          <a:p>
            <a:pPr algn="just"/>
            <a:r>
              <a:rPr lang="en-US" dirty="0"/>
              <a:t>Script kiddies </a:t>
            </a:r>
            <a:r>
              <a:rPr lang="en-US" dirty="0" err="1"/>
              <a:t>chỉ</a:t>
            </a:r>
            <a:r>
              <a:rPr lang="en-US" dirty="0"/>
              <a:t> </a:t>
            </a:r>
            <a:r>
              <a:rPr lang="en-US" dirty="0" err="1"/>
              <a:t>biết</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hack </a:t>
            </a:r>
            <a:r>
              <a:rPr lang="en-US" dirty="0" err="1"/>
              <a:t>để</a:t>
            </a:r>
            <a:r>
              <a:rPr lang="en-US" dirty="0"/>
              <a:t> </a:t>
            </a:r>
            <a:r>
              <a:rPr lang="en-US" dirty="0" err="1"/>
              <a:t>tấn</a:t>
            </a:r>
            <a:r>
              <a:rPr lang="en-US" dirty="0"/>
              <a:t> </a:t>
            </a:r>
            <a:r>
              <a:rPr lang="en-US" dirty="0" err="1"/>
              <a:t>công</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chứ</a:t>
            </a:r>
            <a:r>
              <a:rPr lang="en-US" dirty="0"/>
              <a:t> </a:t>
            </a:r>
            <a:r>
              <a:rPr lang="en-US" dirty="0" err="1"/>
              <a:t>không</a:t>
            </a:r>
            <a:r>
              <a:rPr lang="en-US" dirty="0"/>
              <a:t> </a:t>
            </a:r>
            <a:r>
              <a:rPr lang="en-US" dirty="0" err="1"/>
              <a:t>hiểu</a:t>
            </a:r>
            <a:r>
              <a:rPr lang="en-US" dirty="0"/>
              <a:t> </a:t>
            </a:r>
            <a:r>
              <a:rPr lang="en-US" dirty="0" err="1"/>
              <a:t>cách</a:t>
            </a:r>
            <a:r>
              <a:rPr lang="en-US" dirty="0"/>
              <a:t> </a:t>
            </a:r>
            <a:r>
              <a:rPr lang="en-US" dirty="0" err="1"/>
              <a:t>thức</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cũng</a:t>
            </a:r>
            <a:r>
              <a:rPr lang="en-US" dirty="0"/>
              <a:t>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viết</a:t>
            </a:r>
            <a:r>
              <a:rPr lang="en-US" dirty="0"/>
              <a:t> </a:t>
            </a:r>
            <a:r>
              <a:rPr lang="en-US" dirty="0" err="1"/>
              <a:t>ra</a:t>
            </a:r>
            <a:r>
              <a:rPr lang="en-US" dirty="0"/>
              <a:t> </a:t>
            </a:r>
            <a:r>
              <a:rPr lang="en-US" dirty="0" err="1"/>
              <a:t>những</a:t>
            </a:r>
            <a:r>
              <a:rPr lang="en-US" dirty="0"/>
              <a:t> </a:t>
            </a:r>
            <a:r>
              <a:rPr lang="en-US" dirty="0" err="1"/>
              <a:t>công</a:t>
            </a:r>
            <a:r>
              <a:rPr lang="en-US" dirty="0"/>
              <a:t> </a:t>
            </a:r>
            <a:r>
              <a:rPr lang="en-US" dirty="0" err="1"/>
              <a:t>cụ</a:t>
            </a:r>
            <a:r>
              <a:rPr lang="en-US" dirty="0"/>
              <a:t> </a:t>
            </a:r>
            <a:r>
              <a:rPr lang="en-US" dirty="0" err="1"/>
              <a:t>tương</a:t>
            </a:r>
            <a:r>
              <a:rPr lang="en-US" dirty="0"/>
              <a:t> </a:t>
            </a:r>
            <a:r>
              <a:rPr lang="en-US" dirty="0" err="1"/>
              <a:t>tự</a:t>
            </a:r>
            <a:r>
              <a:rPr lang="en-US" dirty="0"/>
              <a:t>.</a:t>
            </a:r>
          </a:p>
          <a:p>
            <a:pPr algn="just"/>
            <a:r>
              <a:rPr lang="en-US" dirty="0" err="1"/>
              <a:t>Đa</a:t>
            </a:r>
            <a:r>
              <a:rPr lang="en-US" dirty="0"/>
              <a:t> </a:t>
            </a:r>
            <a:r>
              <a:rPr lang="en-US" dirty="0" err="1"/>
              <a:t>số</a:t>
            </a:r>
            <a:r>
              <a:rPr lang="en-US" dirty="0"/>
              <a:t> Script kiddies </a:t>
            </a:r>
            <a:r>
              <a:rPr lang="en-US" dirty="0" err="1"/>
              <a:t>chỉ</a:t>
            </a:r>
            <a:r>
              <a:rPr lang="en-US" dirty="0"/>
              <a:t> </a:t>
            </a:r>
            <a:r>
              <a:rPr lang="en-US" dirty="0" err="1"/>
              <a:t>là</a:t>
            </a:r>
            <a:r>
              <a:rPr lang="en-US" dirty="0"/>
              <a:t> </a:t>
            </a:r>
            <a:r>
              <a:rPr lang="en-US" dirty="0" err="1"/>
              <a:t>những</a:t>
            </a:r>
            <a:r>
              <a:rPr lang="en-US" dirty="0"/>
              <a:t> </a:t>
            </a:r>
            <a:r>
              <a:rPr lang="en-US" dirty="0" err="1"/>
              <a:t>thanh</a:t>
            </a:r>
            <a:r>
              <a:rPr lang="en-US" dirty="0"/>
              <a:t> </a:t>
            </a:r>
            <a:r>
              <a:rPr lang="en-US" dirty="0" err="1"/>
              <a:t>thiếu</a:t>
            </a:r>
            <a:r>
              <a:rPr lang="en-US" dirty="0"/>
              <a:t> </a:t>
            </a:r>
            <a:r>
              <a:rPr lang="en-US" dirty="0" err="1"/>
              <a:t>niên</a:t>
            </a:r>
            <a:r>
              <a:rPr lang="en-US" dirty="0"/>
              <a:t>, </a:t>
            </a:r>
            <a:r>
              <a:rPr lang="en-US" dirty="0" err="1"/>
              <a:t>không</a:t>
            </a:r>
            <a:r>
              <a:rPr lang="en-US" dirty="0"/>
              <a:t> </a:t>
            </a:r>
            <a:r>
              <a:rPr lang="en-US" dirty="0" err="1"/>
              <a:t>đủ</a:t>
            </a:r>
            <a:r>
              <a:rPr lang="en-US" dirty="0"/>
              <a:t> </a:t>
            </a:r>
            <a:r>
              <a:rPr lang="en-US" dirty="0" err="1"/>
              <a:t>nhận</a:t>
            </a:r>
            <a:r>
              <a:rPr lang="en-US" dirty="0"/>
              <a:t> </a:t>
            </a:r>
            <a:r>
              <a:rPr lang="en-US" dirty="0" err="1"/>
              <a:t>thức</a:t>
            </a:r>
            <a:r>
              <a:rPr lang="en-US" dirty="0"/>
              <a:t> </a:t>
            </a:r>
            <a:r>
              <a:rPr lang="en-US" dirty="0" err="1"/>
              <a:t>và</a:t>
            </a:r>
            <a:r>
              <a:rPr lang="en-US" dirty="0"/>
              <a:t> </a:t>
            </a:r>
            <a:r>
              <a:rPr lang="en-US" dirty="0" err="1"/>
              <a:t>chín</a:t>
            </a:r>
            <a:r>
              <a:rPr lang="en-US" dirty="0"/>
              <a:t> </a:t>
            </a:r>
            <a:r>
              <a:rPr lang="en-US" dirty="0" err="1"/>
              <a:t>chắn</a:t>
            </a:r>
            <a:r>
              <a:rPr lang="en-US" dirty="0"/>
              <a:t> </a:t>
            </a:r>
            <a:r>
              <a:rPr lang="en-US" dirty="0" err="1"/>
              <a:t>để</a:t>
            </a:r>
            <a:r>
              <a:rPr lang="en-US" dirty="0"/>
              <a:t> </a:t>
            </a:r>
            <a:r>
              <a:rPr lang="en-US" dirty="0" err="1"/>
              <a:t>hiểu</a:t>
            </a:r>
            <a:r>
              <a:rPr lang="en-US" dirty="0"/>
              <a:t> </a:t>
            </a:r>
            <a:r>
              <a:rPr lang="en-US" dirty="0" err="1"/>
              <a:t>hết</a:t>
            </a:r>
            <a:r>
              <a:rPr lang="en-US" dirty="0"/>
              <a:t> </a:t>
            </a:r>
            <a:r>
              <a:rPr lang="en-US" dirty="0" err="1"/>
              <a:t>những</a:t>
            </a:r>
            <a:r>
              <a:rPr lang="en-US" dirty="0"/>
              <a:t> </a:t>
            </a:r>
            <a:r>
              <a:rPr lang="en-US" dirty="0" err="1"/>
              <a:t>hậu</a:t>
            </a:r>
            <a:r>
              <a:rPr lang="en-US" dirty="0"/>
              <a:t> </a:t>
            </a:r>
            <a:r>
              <a:rPr lang="en-US" dirty="0" err="1"/>
              <a:t>quả</a:t>
            </a:r>
            <a:r>
              <a:rPr lang="en-US" dirty="0"/>
              <a:t> do </a:t>
            </a:r>
            <a:r>
              <a:rPr lang="en-US" dirty="0" err="1"/>
              <a:t>mình</a:t>
            </a:r>
            <a:r>
              <a:rPr lang="en-US" dirty="0"/>
              <a:t> </a:t>
            </a:r>
            <a:r>
              <a:rPr lang="en-US" dirty="0" err="1"/>
              <a:t>gây</a:t>
            </a:r>
            <a:r>
              <a:rPr lang="en-US" dirty="0"/>
              <a:t> </a:t>
            </a:r>
            <a:r>
              <a:rPr lang="en-US" dirty="0" err="1"/>
              <a:t>ra.</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23</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230807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Script kiddies</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24</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pic>
        <p:nvPicPr>
          <p:cNvPr id="5" name="Picture 4">
            <a:extLst>
              <a:ext uri="{FF2B5EF4-FFF2-40B4-BE49-F238E27FC236}">
                <a16:creationId xmlns:a16="http://schemas.microsoft.com/office/drawing/2014/main" id="{D3D7FF4D-3337-CDB0-7408-82586AAB90DC}"/>
              </a:ext>
            </a:extLst>
          </p:cNvPr>
          <p:cNvPicPr>
            <a:picLocks noChangeAspect="1"/>
          </p:cNvPicPr>
          <p:nvPr/>
        </p:nvPicPr>
        <p:blipFill>
          <a:blip r:embed="rId2"/>
          <a:stretch>
            <a:fillRect/>
          </a:stretch>
        </p:blipFill>
        <p:spPr>
          <a:xfrm>
            <a:off x="4892841" y="4058392"/>
            <a:ext cx="3836336" cy="2802066"/>
          </a:xfrm>
          <a:prstGeom prst="rect">
            <a:avLst/>
          </a:prstGeom>
        </p:spPr>
      </p:pic>
      <p:pic>
        <p:nvPicPr>
          <p:cNvPr id="7" name="Picture 2">
            <a:extLst>
              <a:ext uri="{FF2B5EF4-FFF2-40B4-BE49-F238E27FC236}">
                <a16:creationId xmlns:a16="http://schemas.microsoft.com/office/drawing/2014/main" id="{20E6BA84-0306-48C0-11DA-DD7A38F12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68495"/>
            <a:ext cx="3558903" cy="22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DFDED11-768C-E98D-2131-449932A14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85" y="3950702"/>
            <a:ext cx="3509923" cy="3138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op 5 Youngest Hackers of the World | Hacking | Updates">
            <a:extLst>
              <a:ext uri="{FF2B5EF4-FFF2-40B4-BE49-F238E27FC236}">
                <a16:creationId xmlns:a16="http://schemas.microsoft.com/office/drawing/2014/main" id="{199B7993-9D7B-B350-6B18-9711D0A40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89" y="1659281"/>
            <a:ext cx="3637619" cy="215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2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Cyber spies</a:t>
            </a:r>
          </a:p>
        </p:txBody>
      </p:sp>
      <p:sp>
        <p:nvSpPr>
          <p:cNvPr id="3" name="Content Placeholder 2"/>
          <p:cNvSpPr>
            <a:spLocks noGrp="1"/>
          </p:cNvSpPr>
          <p:nvPr>
            <p:ph sz="quarter" idx="1"/>
          </p:nvPr>
        </p:nvSpPr>
        <p:spPr/>
        <p:txBody>
          <a:bodyPr/>
          <a:lstStyle/>
          <a:p>
            <a:pPr algn="just"/>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lãnh</a:t>
            </a:r>
            <a:r>
              <a:rPr lang="en-US" dirty="0"/>
              <a:t> </a:t>
            </a:r>
            <a:r>
              <a:rPr lang="en-US" dirty="0" err="1"/>
              <a:t>vực</a:t>
            </a:r>
            <a:r>
              <a:rPr lang="en-US" dirty="0"/>
              <a:t> </a:t>
            </a:r>
            <a:r>
              <a:rPr lang="en-US" dirty="0" err="1"/>
              <a:t>quân</a:t>
            </a:r>
            <a:r>
              <a:rPr lang="en-US" dirty="0"/>
              <a:t> </a:t>
            </a:r>
            <a:r>
              <a:rPr lang="en-US" dirty="0" err="1"/>
              <a:t>sự</a:t>
            </a:r>
            <a:r>
              <a:rPr lang="en-US" dirty="0"/>
              <a:t>, </a:t>
            </a:r>
            <a:r>
              <a:rPr lang="en-US" dirty="0" err="1"/>
              <a:t>kinh</a:t>
            </a:r>
            <a:r>
              <a:rPr lang="en-US" dirty="0"/>
              <a:t> </a:t>
            </a:r>
            <a:r>
              <a:rPr lang="en-US" dirty="0" err="1"/>
              <a:t>tế</a:t>
            </a:r>
            <a:r>
              <a:rPr lang="en-US" dirty="0"/>
              <a:t>,…</a:t>
            </a:r>
          </a:p>
          <a:p>
            <a:pPr algn="just"/>
            <a:r>
              <a:rPr lang="en-US" dirty="0" err="1"/>
              <a:t>Đánh</a:t>
            </a:r>
            <a:r>
              <a:rPr lang="en-US" dirty="0"/>
              <a:t> </a:t>
            </a:r>
            <a:r>
              <a:rPr lang="en-US" dirty="0" err="1"/>
              <a:t>chặn</a:t>
            </a:r>
            <a:r>
              <a:rPr lang="en-US" dirty="0"/>
              <a:t> </a:t>
            </a:r>
            <a:r>
              <a:rPr lang="en-US" dirty="0" err="1"/>
              <a:t>truyền</a:t>
            </a:r>
            <a:r>
              <a:rPr lang="en-US" dirty="0"/>
              <a:t> </a:t>
            </a:r>
            <a:r>
              <a:rPr lang="en-US" dirty="0" err="1"/>
              <a:t>thông</a:t>
            </a:r>
            <a:r>
              <a:rPr lang="en-US" dirty="0"/>
              <a:t> </a:t>
            </a:r>
            <a:r>
              <a:rPr lang="en-US" dirty="0" err="1"/>
              <a:t>trên</a:t>
            </a:r>
            <a:r>
              <a:rPr lang="en-US" dirty="0"/>
              <a:t> </a:t>
            </a:r>
            <a:r>
              <a:rPr lang="en-US" dirty="0" err="1"/>
              <a:t>mạng</a:t>
            </a:r>
            <a:r>
              <a:rPr lang="en-US" dirty="0"/>
              <a:t> </a:t>
            </a:r>
            <a:r>
              <a:rPr lang="en-US" dirty="0" err="1"/>
              <a:t>và</a:t>
            </a:r>
            <a:r>
              <a:rPr lang="en-US" dirty="0"/>
              <a:t> </a:t>
            </a:r>
            <a:r>
              <a:rPr lang="en-US" dirty="0" err="1"/>
              <a:t>phá</a:t>
            </a:r>
            <a:r>
              <a:rPr lang="en-US" dirty="0"/>
              <a:t> </a:t>
            </a:r>
            <a:r>
              <a:rPr lang="en-US" dirty="0" err="1"/>
              <a:t>mã</a:t>
            </a:r>
            <a:r>
              <a:rPr lang="en-US" dirty="0"/>
              <a:t> </a:t>
            </a:r>
            <a:r>
              <a:rPr lang="en-US" dirty="0" err="1"/>
              <a:t>các</a:t>
            </a:r>
            <a:r>
              <a:rPr lang="en-US" dirty="0"/>
              <a:t> </a:t>
            </a:r>
            <a:r>
              <a:rPr lang="en-US" dirty="0" err="1"/>
              <a:t>thông</a:t>
            </a:r>
            <a:r>
              <a:rPr lang="en-US" dirty="0"/>
              <a:t> </a:t>
            </a:r>
            <a:r>
              <a:rPr lang="en-US" dirty="0" err="1"/>
              <a:t>điệp</a:t>
            </a:r>
            <a:r>
              <a:rPr lang="en-US" dirty="0"/>
              <a:t> </a:t>
            </a:r>
            <a:r>
              <a:rPr lang="en-US" dirty="0" err="1"/>
              <a:t>đã</a:t>
            </a:r>
            <a:r>
              <a:rPr lang="en-US" dirty="0"/>
              <a:t> </a:t>
            </a:r>
            <a:r>
              <a:rPr lang="en-US" dirty="0" err="1"/>
              <a:t>được</a:t>
            </a:r>
            <a:r>
              <a:rPr lang="en-US" dirty="0"/>
              <a:t> </a:t>
            </a:r>
            <a:r>
              <a:rPr lang="en-US" dirty="0" err="1"/>
              <a:t>mã</a:t>
            </a:r>
            <a:r>
              <a:rPr lang="en-US" dirty="0"/>
              <a:t> </a:t>
            </a:r>
            <a:r>
              <a:rPr lang="en-US" dirty="0" err="1"/>
              <a:t>hoá</a:t>
            </a:r>
            <a:r>
              <a:rPr lang="en-US" dirty="0"/>
              <a:t>.</a:t>
            </a:r>
          </a:p>
          <a:p>
            <a:pPr algn="just"/>
            <a:r>
              <a:rPr lang="en-US" dirty="0" err="1"/>
              <a:t>Nhiều</a:t>
            </a:r>
            <a:r>
              <a:rPr lang="en-US" dirty="0"/>
              <a:t> </a:t>
            </a:r>
            <a:r>
              <a:rPr lang="en-US" dirty="0" err="1"/>
              <a:t>tổ</a:t>
            </a:r>
            <a:r>
              <a:rPr lang="en-US" dirty="0"/>
              <a:t> </a:t>
            </a:r>
            <a:r>
              <a:rPr lang="en-US" dirty="0" err="1"/>
              <a:t>chức</a:t>
            </a:r>
            <a:r>
              <a:rPr lang="en-US" dirty="0"/>
              <a:t> </a:t>
            </a:r>
            <a:r>
              <a:rPr lang="en-US" dirty="0" err="1"/>
              <a:t>tình</a:t>
            </a:r>
            <a:r>
              <a:rPr lang="en-US" dirty="0"/>
              <a:t> </a:t>
            </a:r>
            <a:r>
              <a:rPr lang="en-US" dirty="0" err="1"/>
              <a:t>báo</a:t>
            </a:r>
            <a:r>
              <a:rPr lang="en-US" dirty="0"/>
              <a:t> </a:t>
            </a:r>
            <a:r>
              <a:rPr lang="en-US" dirty="0" err="1"/>
              <a:t>lớn</a:t>
            </a:r>
            <a:r>
              <a:rPr lang="en-US" dirty="0"/>
              <a:t> </a:t>
            </a:r>
            <a:r>
              <a:rPr lang="en-US" dirty="0" err="1"/>
              <a:t>trên</a:t>
            </a:r>
            <a:r>
              <a:rPr lang="en-US" dirty="0"/>
              <a:t> </a:t>
            </a:r>
            <a:r>
              <a:rPr lang="en-US" dirty="0" err="1"/>
              <a:t>thế</a:t>
            </a:r>
            <a:r>
              <a:rPr lang="en-US" dirty="0"/>
              <a:t> </a:t>
            </a:r>
            <a:r>
              <a:rPr lang="en-US" dirty="0" err="1"/>
              <a:t>giới</a:t>
            </a:r>
            <a:r>
              <a:rPr lang="en-US" dirty="0"/>
              <a:t> </a:t>
            </a:r>
            <a:r>
              <a:rPr lang="en-US" dirty="0" err="1"/>
              <a:t>đã</a:t>
            </a:r>
            <a:r>
              <a:rPr lang="en-US" dirty="0"/>
              <a:t> </a:t>
            </a:r>
            <a:r>
              <a:rPr lang="en-US" dirty="0" err="1"/>
              <a:t>thuê</a:t>
            </a:r>
            <a:r>
              <a:rPr lang="en-US" dirty="0"/>
              <a:t> </a:t>
            </a:r>
            <a:r>
              <a:rPr lang="en-US" dirty="0" err="1"/>
              <a:t>các</a:t>
            </a:r>
            <a:r>
              <a:rPr lang="en-US" dirty="0"/>
              <a:t> </a:t>
            </a:r>
            <a:r>
              <a:rPr lang="en-US" dirty="0" err="1"/>
              <a:t>nhà</a:t>
            </a:r>
            <a:r>
              <a:rPr lang="en-US" dirty="0"/>
              <a:t> </a:t>
            </a:r>
            <a:r>
              <a:rPr lang="en-US" dirty="0" err="1"/>
              <a:t>toán</a:t>
            </a:r>
            <a:r>
              <a:rPr lang="en-US" dirty="0"/>
              <a:t> </a:t>
            </a:r>
            <a:r>
              <a:rPr lang="en-US" dirty="0" err="1"/>
              <a:t>học</a:t>
            </a:r>
            <a:r>
              <a:rPr lang="en-US" dirty="0"/>
              <a:t>, </a:t>
            </a:r>
            <a:r>
              <a:rPr lang="en-US" dirty="0" err="1"/>
              <a:t>các</a:t>
            </a:r>
            <a:r>
              <a:rPr lang="en-US" dirty="0"/>
              <a:t> </a:t>
            </a:r>
            <a:r>
              <a:rPr lang="en-US" dirty="0" err="1"/>
              <a:t>nhà</a:t>
            </a:r>
            <a:r>
              <a:rPr lang="en-US" dirty="0"/>
              <a:t> </a:t>
            </a:r>
            <a:r>
              <a:rPr lang="en-US" dirty="0" err="1"/>
              <a:t>khoa</a:t>
            </a:r>
            <a:r>
              <a:rPr lang="en-US" dirty="0"/>
              <a:t> </a:t>
            </a:r>
            <a:r>
              <a:rPr lang="en-US" dirty="0" err="1"/>
              <a:t>học</a:t>
            </a:r>
            <a:r>
              <a:rPr lang="en-US" dirty="0"/>
              <a:t> </a:t>
            </a:r>
            <a:r>
              <a:rPr lang="en-US" dirty="0" err="1"/>
              <a:t>máy</a:t>
            </a:r>
            <a:r>
              <a:rPr lang="en-US" dirty="0"/>
              <a:t> </a:t>
            </a:r>
            <a:r>
              <a:rPr lang="en-US" dirty="0" err="1"/>
              <a:t>tính</a:t>
            </a:r>
            <a:r>
              <a:rPr lang="en-US" dirty="0"/>
              <a:t>, </a:t>
            </a:r>
            <a:r>
              <a:rPr lang="en-US" dirty="0" err="1"/>
              <a:t>các</a:t>
            </a:r>
            <a:r>
              <a:rPr lang="en-US" dirty="0"/>
              <a:t> </a:t>
            </a:r>
            <a:r>
              <a:rPr lang="en-US" dirty="0" err="1"/>
              <a:t>giáo</a:t>
            </a:r>
            <a:r>
              <a:rPr lang="en-US" dirty="0"/>
              <a:t> </a:t>
            </a:r>
            <a:r>
              <a:rPr lang="en-US" dirty="0" err="1"/>
              <a:t>sư</a:t>
            </a:r>
            <a:r>
              <a:rPr lang="en-US" dirty="0"/>
              <a:t> </a:t>
            </a:r>
            <a:r>
              <a:rPr lang="en-US" dirty="0" err="1"/>
              <a:t>đại</a:t>
            </a:r>
            <a:r>
              <a:rPr lang="en-US" dirty="0"/>
              <a:t> </a:t>
            </a:r>
            <a:r>
              <a:rPr lang="en-US" dirty="0" err="1"/>
              <a:t>học</a:t>
            </a:r>
            <a:r>
              <a:rPr lang="en-US" dirty="0"/>
              <a:t> </a:t>
            </a:r>
            <a:r>
              <a:rPr lang="en-US" dirty="0" err="1"/>
              <a:t>làm</a:t>
            </a:r>
            <a:r>
              <a:rPr lang="en-US" dirty="0"/>
              <a:t> </a:t>
            </a:r>
            <a:r>
              <a:rPr lang="en-US" dirty="0" err="1"/>
              <a:t>việc</a:t>
            </a:r>
            <a:r>
              <a:rPr lang="en-US" dirty="0"/>
              <a:t> </a:t>
            </a:r>
            <a:r>
              <a:rPr lang="en-US" dirty="0" err="1"/>
              <a:t>cho</a:t>
            </a:r>
            <a:r>
              <a:rPr lang="en-US" dirty="0"/>
              <a:t> </a:t>
            </a:r>
            <a:r>
              <a:rPr lang="en-US" dirty="0" err="1"/>
              <a:t>họ</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nhằm</a:t>
            </a:r>
            <a:r>
              <a:rPr lang="en-US" dirty="0"/>
              <a:t> </a:t>
            </a:r>
            <a:r>
              <a:rPr lang="en-US" dirty="0" err="1"/>
              <a:t>chống</a:t>
            </a:r>
            <a:r>
              <a:rPr lang="en-US" dirty="0"/>
              <a:t> </a:t>
            </a:r>
            <a:r>
              <a:rPr lang="en-US" dirty="0" err="1"/>
              <a:t>lại</a:t>
            </a:r>
            <a:r>
              <a:rPr lang="en-US" dirty="0"/>
              <a:t> </a:t>
            </a:r>
            <a:r>
              <a:rPr lang="en-US" dirty="0" err="1"/>
              <a:t>loại</a:t>
            </a:r>
            <a:r>
              <a:rPr lang="en-US" dirty="0"/>
              <a:t> </a:t>
            </a:r>
            <a:r>
              <a:rPr lang="en-US" dirty="0" err="1"/>
              <a:t>tội</a:t>
            </a:r>
            <a:r>
              <a:rPr lang="en-US" dirty="0"/>
              <a:t> </a:t>
            </a:r>
            <a:r>
              <a:rPr lang="en-US" dirty="0" err="1"/>
              <a:t>phạm</a:t>
            </a:r>
            <a:r>
              <a:rPr lang="en-US" dirty="0"/>
              <a:t> </a:t>
            </a:r>
            <a:r>
              <a:rPr lang="en-US" dirty="0" err="1"/>
              <a:t>này</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25</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374710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Cyber spies</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26</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pic>
        <p:nvPicPr>
          <p:cNvPr id="5" name="Picture 4">
            <a:extLst>
              <a:ext uri="{FF2B5EF4-FFF2-40B4-BE49-F238E27FC236}">
                <a16:creationId xmlns:a16="http://schemas.microsoft.com/office/drawing/2014/main" id="{999EEDD5-913D-6749-B24D-79FB2712F8C8}"/>
              </a:ext>
            </a:extLst>
          </p:cNvPr>
          <p:cNvPicPr>
            <a:picLocks noChangeAspect="1"/>
          </p:cNvPicPr>
          <p:nvPr/>
        </p:nvPicPr>
        <p:blipFill>
          <a:blip r:embed="rId2"/>
          <a:stretch>
            <a:fillRect/>
          </a:stretch>
        </p:blipFill>
        <p:spPr>
          <a:xfrm>
            <a:off x="542892" y="1999780"/>
            <a:ext cx="4634345" cy="3562820"/>
          </a:xfrm>
          <a:prstGeom prst="rect">
            <a:avLst/>
          </a:prstGeom>
        </p:spPr>
      </p:pic>
      <p:pic>
        <p:nvPicPr>
          <p:cNvPr id="7" name="Picture 6">
            <a:extLst>
              <a:ext uri="{FF2B5EF4-FFF2-40B4-BE49-F238E27FC236}">
                <a16:creationId xmlns:a16="http://schemas.microsoft.com/office/drawing/2014/main" id="{31D8B6FB-1265-D53B-7D33-604B6490CD91}"/>
              </a:ext>
            </a:extLst>
          </p:cNvPr>
          <p:cNvPicPr>
            <a:picLocks noChangeAspect="1"/>
          </p:cNvPicPr>
          <p:nvPr/>
        </p:nvPicPr>
        <p:blipFill>
          <a:blip r:embed="rId3"/>
          <a:srcRect r="57488" b="241"/>
          <a:stretch/>
        </p:blipFill>
        <p:spPr>
          <a:xfrm>
            <a:off x="5571282" y="1999780"/>
            <a:ext cx="2658318" cy="3410420"/>
          </a:xfrm>
          <a:prstGeom prst="rect">
            <a:avLst/>
          </a:prstGeom>
        </p:spPr>
      </p:pic>
    </p:spTree>
    <p:extLst>
      <p:ext uri="{BB962C8B-B14F-4D97-AF65-F5344CB8AC3E}">
        <p14:creationId xmlns:p14="http://schemas.microsoft.com/office/powerpoint/2010/main" val="31725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Người</a:t>
            </a:r>
            <a:r>
              <a:rPr lang="en-US" dirty="0"/>
              <a:t> </a:t>
            </a:r>
            <a:r>
              <a:rPr lang="en-US" dirty="0" err="1"/>
              <a:t>Tấn</a:t>
            </a:r>
            <a:r>
              <a:rPr lang="en-US" dirty="0"/>
              <a:t> </a:t>
            </a:r>
            <a:r>
              <a:rPr lang="en-US" dirty="0" err="1"/>
              <a:t>Công</a:t>
            </a:r>
            <a:br>
              <a:rPr lang="en-US" dirty="0"/>
            </a:br>
            <a:r>
              <a:rPr lang="en-US" sz="3600" dirty="0"/>
              <a:t>Vicious employees</a:t>
            </a:r>
          </a:p>
        </p:txBody>
      </p:sp>
      <p:sp>
        <p:nvSpPr>
          <p:cNvPr id="3" name="Content Placeholder 2"/>
          <p:cNvSpPr>
            <a:spLocks noGrp="1"/>
          </p:cNvSpPr>
          <p:nvPr>
            <p:ph sz="quarter" idx="1"/>
          </p:nvPr>
        </p:nvSpPr>
        <p:spPr/>
        <p:txBody>
          <a:bodyPr/>
          <a:lstStyle/>
          <a:p>
            <a:pPr algn="just"/>
            <a:r>
              <a:rPr lang="en-US" dirty="0" err="1"/>
              <a:t>Là</a:t>
            </a:r>
            <a:r>
              <a:rPr lang="en-US" dirty="0"/>
              <a:t> </a:t>
            </a:r>
            <a:r>
              <a:rPr lang="en-US" dirty="0" err="1"/>
              <a:t>những</a:t>
            </a:r>
            <a:r>
              <a:rPr lang="en-US" dirty="0"/>
              <a:t> </a:t>
            </a:r>
            <a:r>
              <a:rPr lang="en-US" dirty="0" err="1"/>
              <a:t>người</a:t>
            </a:r>
            <a:r>
              <a:rPr lang="en-US" dirty="0"/>
              <a:t> </a:t>
            </a:r>
            <a:r>
              <a:rPr lang="en-US" dirty="0" err="1"/>
              <a:t>cố</a:t>
            </a:r>
            <a:r>
              <a:rPr lang="en-US" dirty="0"/>
              <a:t> </a:t>
            </a:r>
            <a:r>
              <a:rPr lang="en-US" dirty="0" err="1"/>
              <a:t>tình</a:t>
            </a:r>
            <a:r>
              <a:rPr lang="en-US" dirty="0"/>
              <a:t> vi </a:t>
            </a:r>
            <a:r>
              <a:rPr lang="en-US" dirty="0" err="1"/>
              <a:t>phạm</a:t>
            </a:r>
            <a:r>
              <a:rPr lang="en-US" dirty="0"/>
              <a:t> an </a:t>
            </a:r>
            <a:r>
              <a:rPr lang="en-US" dirty="0" err="1"/>
              <a:t>ninh</a:t>
            </a:r>
            <a:r>
              <a:rPr lang="en-US" dirty="0"/>
              <a:t> </a:t>
            </a:r>
            <a:r>
              <a:rPr lang="en-US" dirty="0" err="1"/>
              <a:t>để</a:t>
            </a:r>
            <a:r>
              <a:rPr lang="en-US" dirty="0"/>
              <a:t> </a:t>
            </a:r>
            <a:r>
              <a:rPr lang="en-US" dirty="0" err="1"/>
              <a:t>làm</a:t>
            </a:r>
            <a:r>
              <a:rPr lang="en-US" dirty="0"/>
              <a:t> </a:t>
            </a:r>
            <a:r>
              <a:rPr lang="en-US" dirty="0" err="1"/>
              <a:t>hại</a:t>
            </a:r>
            <a:r>
              <a:rPr lang="en-US" dirty="0"/>
              <a:t> </a:t>
            </a:r>
            <a:r>
              <a:rPr lang="en-US" dirty="0" err="1"/>
              <a:t>những</a:t>
            </a:r>
            <a:r>
              <a:rPr lang="en-US" dirty="0"/>
              <a:t> </a:t>
            </a:r>
            <a:r>
              <a:rPr lang="en-US" dirty="0" err="1"/>
              <a:t>người</a:t>
            </a:r>
            <a:r>
              <a:rPr lang="en-US" dirty="0"/>
              <a:t> </a:t>
            </a:r>
            <a:r>
              <a:rPr lang="en-US" dirty="0" err="1"/>
              <a:t>sử</a:t>
            </a:r>
            <a:r>
              <a:rPr lang="en-US" dirty="0"/>
              <a:t> </a:t>
            </a:r>
            <a:r>
              <a:rPr lang="en-US" dirty="0" err="1"/>
              <a:t>dụng</a:t>
            </a:r>
            <a:r>
              <a:rPr lang="en-US" dirty="0"/>
              <a:t> </a:t>
            </a:r>
            <a:r>
              <a:rPr lang="en-US" dirty="0" err="1"/>
              <a:t>họ</a:t>
            </a:r>
            <a:r>
              <a:rPr lang="en-US" dirty="0"/>
              <a:t>.</a:t>
            </a:r>
          </a:p>
          <a:p>
            <a:pPr algn="just"/>
            <a:r>
              <a:rPr lang="en-US" dirty="0" err="1"/>
              <a:t>Tấn</a:t>
            </a:r>
            <a:r>
              <a:rPr lang="en-US" dirty="0"/>
              <a:t> </a:t>
            </a:r>
            <a:r>
              <a:rPr lang="en-US" dirty="0" err="1"/>
              <a:t>công</a:t>
            </a:r>
            <a:r>
              <a:rPr lang="en-US" dirty="0"/>
              <a:t> </a:t>
            </a:r>
            <a:r>
              <a:rPr lang="en-US" dirty="0" err="1"/>
              <a:t>máy</a:t>
            </a:r>
            <a:r>
              <a:rPr lang="en-US" dirty="0"/>
              <a:t> </a:t>
            </a:r>
            <a:r>
              <a:rPr lang="en-US" dirty="0" err="1"/>
              <a:t>tính</a:t>
            </a:r>
            <a:r>
              <a:rPr lang="en-US" dirty="0"/>
              <a:t> </a:t>
            </a:r>
            <a:r>
              <a:rPr lang="en-US" dirty="0" err="1"/>
              <a:t>công</a:t>
            </a:r>
            <a:r>
              <a:rPr lang="en-US" dirty="0"/>
              <a:t> </a:t>
            </a:r>
            <a:r>
              <a:rPr lang="en-US" dirty="0" err="1"/>
              <a:t>ty</a:t>
            </a:r>
            <a:r>
              <a:rPr lang="en-US" dirty="0"/>
              <a:t> </a:t>
            </a:r>
            <a:r>
              <a:rPr lang="en-US" dirty="0" err="1"/>
              <a:t>để</a:t>
            </a:r>
            <a:r>
              <a:rPr lang="en-US" dirty="0"/>
              <a:t> </a:t>
            </a:r>
            <a:r>
              <a:rPr lang="en-US" dirty="0" err="1"/>
              <a:t>kiếm</a:t>
            </a:r>
            <a:r>
              <a:rPr lang="en-US" dirty="0"/>
              <a:t> </a:t>
            </a:r>
            <a:r>
              <a:rPr lang="en-US" dirty="0" err="1"/>
              <a:t>sự</a:t>
            </a:r>
            <a:r>
              <a:rPr lang="en-US" dirty="0"/>
              <a:t> </a:t>
            </a:r>
            <a:r>
              <a:rPr lang="en-US" dirty="0" err="1"/>
              <a:t>quan</a:t>
            </a:r>
            <a:r>
              <a:rPr lang="en-US" dirty="0"/>
              <a:t> </a:t>
            </a:r>
            <a:r>
              <a:rPr lang="en-US" dirty="0" err="1"/>
              <a:t>tâm</a:t>
            </a:r>
            <a:r>
              <a:rPr lang="en-US" dirty="0"/>
              <a:t> </a:t>
            </a:r>
            <a:r>
              <a:rPr lang="en-US" dirty="0" err="1"/>
              <a:t>từ</a:t>
            </a:r>
            <a:r>
              <a:rPr lang="en-US" dirty="0"/>
              <a:t> </a:t>
            </a:r>
            <a:r>
              <a:rPr lang="en-US" dirty="0" err="1"/>
              <a:t>những</a:t>
            </a:r>
            <a:r>
              <a:rPr lang="en-US" dirty="0"/>
              <a:t> </a:t>
            </a:r>
            <a:r>
              <a:rPr lang="en-US" dirty="0" err="1"/>
              <a:t>người</a:t>
            </a:r>
            <a:r>
              <a:rPr lang="en-US" dirty="0"/>
              <a:t> </a:t>
            </a:r>
            <a:r>
              <a:rPr lang="en-US" dirty="0" err="1"/>
              <a:t>lãnh</a:t>
            </a:r>
            <a:r>
              <a:rPr lang="en-US" dirty="0"/>
              <a:t> </a:t>
            </a:r>
            <a:r>
              <a:rPr lang="en-US" dirty="0" err="1"/>
              <a:t>đạo</a:t>
            </a:r>
            <a:r>
              <a:rPr lang="en-US" dirty="0"/>
              <a:t>.</a:t>
            </a:r>
          </a:p>
          <a:p>
            <a:pPr algn="just"/>
            <a:r>
              <a:rPr lang="en-US" dirty="0" err="1"/>
              <a:t>Hoạt</a:t>
            </a:r>
            <a:r>
              <a:rPr lang="en-US" dirty="0"/>
              <a:t> </a:t>
            </a:r>
            <a:r>
              <a:rPr lang="en-US" dirty="0" err="1"/>
              <a:t>động</a:t>
            </a:r>
            <a:r>
              <a:rPr lang="en-US" dirty="0"/>
              <a:t> </a:t>
            </a:r>
            <a:r>
              <a:rPr lang="en-US" dirty="0" err="1"/>
              <a:t>như</a:t>
            </a:r>
            <a:r>
              <a:rPr lang="en-US" dirty="0"/>
              <a:t> </a:t>
            </a:r>
            <a:r>
              <a:rPr lang="en-US" dirty="0" err="1"/>
              <a:t>gián</a:t>
            </a:r>
            <a:r>
              <a:rPr lang="en-US" dirty="0"/>
              <a:t> </a:t>
            </a:r>
            <a:r>
              <a:rPr lang="en-US" dirty="0" err="1"/>
              <a:t>điệp</a:t>
            </a:r>
            <a:r>
              <a:rPr lang="en-US" dirty="0"/>
              <a:t> </a:t>
            </a:r>
            <a:r>
              <a:rPr lang="en-US" dirty="0" err="1"/>
              <a:t>mạng</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và</a:t>
            </a:r>
            <a:r>
              <a:rPr lang="en-US" dirty="0"/>
              <a:t> </a:t>
            </a:r>
            <a:r>
              <a:rPr lang="en-US" dirty="0" err="1"/>
              <a:t>bán</a:t>
            </a:r>
            <a:r>
              <a:rPr lang="en-US" dirty="0"/>
              <a:t> </a:t>
            </a:r>
            <a:r>
              <a:rPr lang="en-US" dirty="0" err="1"/>
              <a:t>bí</a:t>
            </a:r>
            <a:r>
              <a:rPr lang="en-US" dirty="0"/>
              <a:t> </a:t>
            </a:r>
            <a:r>
              <a:rPr lang="en-US" dirty="0" err="1"/>
              <a:t>mật</a:t>
            </a:r>
            <a:r>
              <a:rPr lang="en-US" dirty="0"/>
              <a:t> </a:t>
            </a:r>
            <a:r>
              <a:rPr lang="en-US" dirty="0" err="1"/>
              <a:t>của</a:t>
            </a:r>
            <a:r>
              <a:rPr lang="en-US" dirty="0"/>
              <a:t> </a:t>
            </a:r>
            <a:r>
              <a:rPr lang="en-US" dirty="0" err="1"/>
              <a:t>công</a:t>
            </a:r>
            <a:r>
              <a:rPr lang="en-US" dirty="0"/>
              <a:t> </a:t>
            </a:r>
            <a:r>
              <a:rPr lang="en-US" dirty="0" err="1"/>
              <a:t>ty</a:t>
            </a:r>
            <a:r>
              <a:rPr lang="en-US" dirty="0"/>
              <a:t>.</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27</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1353577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nchor="ctr">
            <a:normAutofit/>
          </a:bodyPr>
          <a:lstStyle/>
          <a:p>
            <a:pPr>
              <a:lnSpc>
                <a:spcPct val="90000"/>
              </a:lnSpc>
            </a:pPr>
            <a:r>
              <a:rPr lang="en-US" sz="3100" err="1"/>
              <a:t>Phân</a:t>
            </a:r>
            <a:r>
              <a:rPr lang="en-US" sz="3100"/>
              <a:t> </a:t>
            </a:r>
            <a:r>
              <a:rPr lang="en-US" sz="3100" err="1"/>
              <a:t>Loại</a:t>
            </a:r>
            <a:r>
              <a:rPr lang="en-US" sz="3100"/>
              <a:t> </a:t>
            </a:r>
            <a:r>
              <a:rPr lang="en-US" sz="3100" err="1"/>
              <a:t>Người</a:t>
            </a:r>
            <a:r>
              <a:rPr lang="en-US" sz="3100"/>
              <a:t> </a:t>
            </a:r>
            <a:r>
              <a:rPr lang="en-US" sz="3100" err="1"/>
              <a:t>Tấn</a:t>
            </a:r>
            <a:r>
              <a:rPr lang="en-US" sz="3100"/>
              <a:t> </a:t>
            </a:r>
            <a:r>
              <a:rPr lang="en-US" sz="3100" err="1"/>
              <a:t>Công</a:t>
            </a:r>
            <a:br>
              <a:rPr lang="en-US" sz="3100"/>
            </a:br>
            <a:r>
              <a:rPr lang="en-US" sz="3100"/>
              <a:t>Cyber terrorists</a:t>
            </a:r>
          </a:p>
        </p:txBody>
      </p:sp>
      <p:sp>
        <p:nvSpPr>
          <p:cNvPr id="3" name="Content Placeholder 2"/>
          <p:cNvSpPr>
            <a:spLocks noGrp="1"/>
          </p:cNvSpPr>
          <p:nvPr>
            <p:ph sz="quarter" idx="1"/>
          </p:nvPr>
        </p:nvSpPr>
        <p:spPr>
          <a:xfrm>
            <a:off x="609600" y="1589567"/>
            <a:ext cx="3886200" cy="4572000"/>
          </a:xfrm>
        </p:spPr>
        <p:txBody>
          <a:bodyPr>
            <a:normAutofit/>
          </a:bodyPr>
          <a:lstStyle/>
          <a:p>
            <a:pPr>
              <a:lnSpc>
                <a:spcPct val="90000"/>
              </a:lnSpc>
            </a:pPr>
            <a:r>
              <a:rPr lang="vi-VN" sz="2200"/>
              <a:t>Sử dụng có chủ đích các hoạt động phá hoại, hoặc đe dọa sử dụng các hoạt động đó, đối với máy tính và/hoặc mạng</a:t>
            </a:r>
          </a:p>
          <a:p>
            <a:pPr>
              <a:lnSpc>
                <a:spcPct val="90000"/>
              </a:lnSpc>
            </a:pPr>
            <a:r>
              <a:rPr lang="vi-VN" sz="2200"/>
              <a:t>Mục đích gây hại hoặc thúc đẩy các mục tiêu xã hội, tư tưởng, tôn giáo, chính trị hoặc các mục tiêu tương tự, hoặc để đe dọa bất kỳ người nào nhằm thúc đẩy các mục tiêu đó.</a:t>
            </a:r>
            <a:endParaRPr lang="en-US" sz="2200"/>
          </a:p>
        </p:txBody>
      </p:sp>
      <p:pic>
        <p:nvPicPr>
          <p:cNvPr id="1026" name="Picture 2" descr="Cyber Terrorism: What It Is and How It's Evolved | Maryville Online">
            <a:extLst>
              <a:ext uri="{FF2B5EF4-FFF2-40B4-BE49-F238E27FC236}">
                <a16:creationId xmlns:a16="http://schemas.microsoft.com/office/drawing/2014/main" id="{96D2C77C-B1D2-21D9-A7BB-0A44330B0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25"/>
          <a:stretch/>
        </p:blipFill>
        <p:spPr bwMode="auto">
          <a:xfrm>
            <a:off x="4844901" y="1589567"/>
            <a:ext cx="3886200" cy="4572000"/>
          </a:xfrm>
          <a:prstGeom prst="rect">
            <a:avLst/>
          </a:prstGeom>
          <a:solidFill>
            <a:srgbClr val="FFFFFF"/>
          </a:solidFill>
        </p:spPr>
      </p:pic>
      <p:sp>
        <p:nvSpPr>
          <p:cNvPr id="4" name="Date Placeholder 3"/>
          <p:cNvSpPr>
            <a:spLocks noGrp="1"/>
          </p:cNvSpPr>
          <p:nvPr>
            <p:ph type="dt" sz="half" idx="15"/>
          </p:nvPr>
        </p:nvSpPr>
        <p:spPr>
          <a:xfrm>
            <a:off x="533400" y="1224442"/>
            <a:ext cx="2667000" cy="365125"/>
          </a:xfrm>
        </p:spPr>
        <p:txBody>
          <a:bodyPr anchor="ctr">
            <a:normAutofit/>
          </a:bodyPr>
          <a:lstStyle/>
          <a:p>
            <a:pPr>
              <a:spcAft>
                <a:spcPts val="600"/>
              </a:spcAft>
            </a:pPr>
            <a:fld id="{90FB69E9-C44A-4F03-AD24-CA381FDA0E05}" type="datetime1">
              <a:rPr lang="en-US" smtClean="0"/>
              <a:pPr>
                <a:spcAft>
                  <a:spcPts val="600"/>
                </a:spcAft>
              </a:pPr>
              <a:t>9/8/25</a:t>
            </a:fld>
            <a:endParaRPr lang="en-US" dirty="0"/>
          </a:p>
        </p:txBody>
      </p:sp>
      <p:sp>
        <p:nvSpPr>
          <p:cNvPr id="6" name="Slide Number Placeholder 5"/>
          <p:cNvSpPr>
            <a:spLocks noGrp="1"/>
          </p:cNvSpPr>
          <p:nvPr>
            <p:ph type="sldNum" sz="quarter" idx="16"/>
          </p:nvPr>
        </p:nvSpPr>
        <p:spPr>
          <a:xfrm>
            <a:off x="0" y="1272222"/>
            <a:ext cx="533400" cy="244476"/>
          </a:xfrm>
        </p:spPr>
        <p:txBody>
          <a:bodyPr anchor="ctr">
            <a:normAutofit/>
          </a:bodyPr>
          <a:lstStyle/>
          <a:p>
            <a:pPr>
              <a:lnSpc>
                <a:spcPct val="90000"/>
              </a:lnSpc>
              <a:spcAft>
                <a:spcPts val="600"/>
              </a:spcAft>
            </a:pPr>
            <a:fld id="{1AD93096-5B34-4342-9326-69289CEAE4C2}" type="slidenum">
              <a:rPr lang="en-US" sz="1100" smtClean="0"/>
              <a:pPr>
                <a:lnSpc>
                  <a:spcPct val="90000"/>
                </a:lnSpc>
                <a:spcAft>
                  <a:spcPts val="600"/>
                </a:spcAft>
              </a:pPr>
              <a:t>28</a:t>
            </a:fld>
            <a:endParaRPr lang="en-US" sz="1100"/>
          </a:p>
        </p:txBody>
      </p:sp>
    </p:spTree>
    <p:extLst>
      <p:ext uri="{BB962C8B-B14F-4D97-AF65-F5344CB8AC3E}">
        <p14:creationId xmlns:p14="http://schemas.microsoft.com/office/powerpoint/2010/main" val="12493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endParaRPr lang="en-US" dirty="0"/>
          </a:p>
          <a:p>
            <a:pPr algn="just"/>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a:p>
            <a:pPr algn="just"/>
            <a:r>
              <a:rPr lang="en-US" dirty="0"/>
              <a:t>Phân loại người tấn công</a:t>
            </a:r>
            <a:endParaRPr lang="en-US" b="1" dirty="0"/>
          </a:p>
          <a:p>
            <a:pPr algn="just"/>
            <a:r>
              <a:rPr lang="en-US" b="1" dirty="0" err="1"/>
              <a:t>Mô</a:t>
            </a:r>
            <a:r>
              <a:rPr lang="en-US" b="1" dirty="0"/>
              <a:t> </a:t>
            </a:r>
            <a:r>
              <a:rPr lang="en-US" b="1" dirty="0" err="1"/>
              <a:t>hình</a:t>
            </a:r>
            <a:r>
              <a:rPr lang="en-US" b="1" dirty="0"/>
              <a:t> </a:t>
            </a:r>
            <a:r>
              <a:rPr lang="en-US" b="1" dirty="0" err="1"/>
              <a:t>quản</a:t>
            </a:r>
            <a:r>
              <a:rPr lang="en-US" b="1" dirty="0"/>
              <a:t> </a:t>
            </a:r>
            <a:r>
              <a:rPr lang="en-US" b="1" dirty="0" err="1"/>
              <a:t>lý</a:t>
            </a:r>
            <a:r>
              <a:rPr lang="en-US" b="1" dirty="0"/>
              <a:t> </a:t>
            </a:r>
            <a:r>
              <a:rPr lang="en-US" b="1" dirty="0" err="1"/>
              <a:t>hệ</a:t>
            </a:r>
            <a:r>
              <a:rPr lang="en-US" b="1" dirty="0"/>
              <a:t> </a:t>
            </a:r>
            <a:r>
              <a:rPr lang="en-US" b="1" dirty="0" err="1"/>
              <a:t>thống</a:t>
            </a:r>
            <a:r>
              <a:rPr lang="en-US" b="1" dirty="0"/>
              <a:t> IT </a:t>
            </a:r>
            <a:r>
              <a:rPr lang="en-US" b="1" dirty="0" err="1"/>
              <a:t>của</a:t>
            </a:r>
            <a:r>
              <a:rPr lang="en-US" b="1" dirty="0"/>
              <a:t> </a:t>
            </a:r>
            <a:r>
              <a:rPr lang="en-US" b="1" dirty="0" err="1"/>
              <a:t>doanh</a:t>
            </a:r>
            <a:r>
              <a:rPr lang="en-US" b="1" dirty="0"/>
              <a:t> </a:t>
            </a:r>
            <a:r>
              <a:rPr lang="en-US" b="1" dirty="0" err="1"/>
              <a:t>nghiệp</a:t>
            </a:r>
            <a:endParaRPr lang="en-US" b="1"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29</a:t>
            </a:fld>
            <a:endParaRPr lang="en-US" dirty="0">
              <a:solidFill>
                <a:srgbClr val="FFFFFF"/>
              </a:solidFill>
            </a:endParaRPr>
          </a:p>
        </p:txBody>
      </p:sp>
      <p:sp>
        <p:nvSpPr>
          <p:cNvPr id="4" name="Date Placeholder 3"/>
          <p:cNvSpPr>
            <a:spLocks noGrp="1"/>
          </p:cNvSpPr>
          <p:nvPr>
            <p:ph type="dt" sz="half" idx="10"/>
          </p:nvPr>
        </p:nvSpPr>
        <p:spPr/>
        <p:txBody>
          <a:bodyPr/>
          <a:lstStyle/>
          <a:p>
            <a:fld id="{90FB69E9-C44A-4F03-AD24-CA381FDA0E05}" type="datetime1">
              <a:rPr lang="en-US" smtClean="0"/>
              <a:t>9/8/25</a:t>
            </a:fld>
            <a:endParaRPr lang="en-US" dirty="0"/>
          </a:p>
        </p:txBody>
      </p:sp>
    </p:spTree>
    <p:extLst>
      <p:ext uri="{BB962C8B-B14F-4D97-AF65-F5344CB8AC3E}">
        <p14:creationId xmlns:p14="http://schemas.microsoft.com/office/powerpoint/2010/main" val="136055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sz="quarter" idx="1"/>
          </p:nvPr>
        </p:nvSpPr>
        <p:spPr/>
        <p:txBody>
          <a:bodyPr/>
          <a:lstStyle/>
          <a:p>
            <a:pPr algn="just"/>
            <a:r>
              <a:rPr lang="en-US" b="1" dirty="0" err="1"/>
              <a:t>Bảo</a:t>
            </a:r>
            <a:r>
              <a:rPr lang="en-US" b="1" dirty="0"/>
              <a:t> </a:t>
            </a:r>
            <a:r>
              <a:rPr lang="en-US" b="1" dirty="0" err="1"/>
              <a:t>mật</a:t>
            </a:r>
            <a:r>
              <a:rPr lang="en-US" b="1" dirty="0"/>
              <a:t> </a:t>
            </a:r>
            <a:r>
              <a:rPr lang="en-US" b="1" dirty="0" err="1"/>
              <a:t>thông</a:t>
            </a:r>
            <a:r>
              <a:rPr lang="en-US" b="1" dirty="0"/>
              <a:t> tin </a:t>
            </a:r>
            <a:r>
              <a:rPr lang="en-US" b="1" dirty="0" err="1"/>
              <a:t>là</a:t>
            </a:r>
            <a:r>
              <a:rPr lang="en-US" b="1" dirty="0"/>
              <a:t> </a:t>
            </a:r>
            <a:r>
              <a:rPr lang="en-US" b="1" dirty="0" err="1"/>
              <a:t>gì</a:t>
            </a:r>
            <a:endParaRPr lang="en-US" b="1" dirty="0"/>
          </a:p>
          <a:p>
            <a:pPr algn="just"/>
            <a:r>
              <a:rPr lang="en-US" dirty="0" err="1"/>
              <a:t>Những</a:t>
            </a:r>
            <a:r>
              <a:rPr lang="en-US" dirty="0"/>
              <a:t> </a:t>
            </a:r>
            <a:r>
              <a:rPr lang="en-US" dirty="0" err="1"/>
              <a:t>thách</a:t>
            </a:r>
            <a:r>
              <a:rPr lang="en-US" dirty="0"/>
              <a:t> </a:t>
            </a:r>
            <a:r>
              <a:rPr lang="en-US" dirty="0" err="1"/>
              <a:t>thức</a:t>
            </a:r>
            <a:r>
              <a:rPr lang="en-US" dirty="0"/>
              <a:t> </a:t>
            </a:r>
            <a:r>
              <a:rPr lang="en-US" dirty="0" err="1"/>
              <a:t>trong</a:t>
            </a:r>
            <a:r>
              <a:rPr lang="en-US" dirty="0"/>
              <a:t> </a:t>
            </a:r>
            <a:r>
              <a:rPr lang="en-US" dirty="0" err="1"/>
              <a:t>bảo</a:t>
            </a:r>
            <a:r>
              <a:rPr lang="en-US" dirty="0"/>
              <a:t> </a:t>
            </a:r>
            <a:r>
              <a:rPr lang="en-US" dirty="0" err="1"/>
              <a:t>mật</a:t>
            </a:r>
            <a:r>
              <a:rPr lang="en-US" dirty="0"/>
              <a:t> </a:t>
            </a:r>
            <a:r>
              <a:rPr lang="en-US" dirty="0" err="1"/>
              <a:t>thông</a:t>
            </a:r>
            <a:r>
              <a:rPr lang="en-US" dirty="0"/>
              <a:t> tin</a:t>
            </a:r>
          </a:p>
          <a:p>
            <a:pPr algn="just"/>
            <a:r>
              <a:rPr lang="en-US" dirty="0"/>
              <a:t>Phân loại người tấn công</a:t>
            </a:r>
          </a:p>
          <a:p>
            <a:pPr algn="just"/>
            <a:r>
              <a:rPr lang="en-US" dirty="0" err="1"/>
              <a:t>Mô</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IT </a:t>
            </a:r>
            <a:r>
              <a:rPr lang="en-US" dirty="0" err="1"/>
              <a:t>của</a:t>
            </a:r>
            <a:r>
              <a:rPr lang="en-US" dirty="0"/>
              <a:t> </a:t>
            </a:r>
            <a:r>
              <a:rPr lang="en-US" dirty="0" err="1"/>
              <a:t>doanh</a:t>
            </a:r>
            <a:r>
              <a:rPr lang="en-US" dirty="0"/>
              <a:t> </a:t>
            </a:r>
            <a:r>
              <a:rPr lang="en-US" dirty="0" err="1"/>
              <a:t>nghiệp</a:t>
            </a:r>
            <a:endParaRPr lang="en-US" dirty="0"/>
          </a:p>
          <a:p>
            <a:pPr algn="just"/>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3</a:t>
            </a:fld>
            <a:endParaRPr lang="en-US" dirty="0">
              <a:solidFill>
                <a:srgbClr val="FFFFFF"/>
              </a:solidFill>
            </a:endParaRPr>
          </a:p>
        </p:txBody>
      </p:sp>
      <p:sp>
        <p:nvSpPr>
          <p:cNvPr id="4" name="Date Placeholder 3"/>
          <p:cNvSpPr>
            <a:spLocks noGrp="1"/>
          </p:cNvSpPr>
          <p:nvPr>
            <p:ph type="dt" sz="half" idx="10"/>
          </p:nvPr>
        </p:nvSpPr>
        <p:spPr/>
        <p:txBody>
          <a:bodyPr/>
          <a:lstStyle/>
          <a:p>
            <a:fld id="{1DF91B90-4851-4621-AB83-D875F4B7DE6D}" type="datetime1">
              <a:rPr lang="en-US" smtClean="0"/>
              <a:t>9/8/25</a:t>
            </a:fld>
            <a:endParaRPr lang="en-US" dirty="0"/>
          </a:p>
        </p:txBody>
      </p:sp>
    </p:spTree>
    <p:extLst>
      <p:ext uri="{BB962C8B-B14F-4D97-AF65-F5344CB8AC3E}">
        <p14:creationId xmlns:p14="http://schemas.microsoft.com/office/powerpoint/2010/main" val="263245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MÔ HÌNH QUẢN LÝ HỆ THỐNG IT TRONG DOANH NGHIỆP</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30</a:t>
            </a:fld>
            <a:endParaRPr lang="en-US" dirty="0">
              <a:solidFill>
                <a:srgbClr val="FFFFFF"/>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16698"/>
            <a:ext cx="8845964" cy="518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47429B63-B1AF-4FAF-923A-49ECA9C0DEAD}" type="datetime1">
              <a:rPr lang="en-US" smtClean="0"/>
              <a:t>9/8/25</a:t>
            </a:fld>
            <a:endParaRPr lang="en-US" dirty="0"/>
          </a:p>
        </p:txBody>
      </p:sp>
    </p:spTree>
    <p:extLst>
      <p:ext uri="{BB962C8B-B14F-4D97-AF65-F5344CB8AC3E}">
        <p14:creationId xmlns:p14="http://schemas.microsoft.com/office/powerpoint/2010/main" val="2984403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MÔ HÌNH QUẢN LÝ HỆ THỐNG IT TRONG DOANH NGHIỆP</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31</a:t>
            </a:fld>
            <a:endParaRPr lang="en-US" dirty="0">
              <a:solidFill>
                <a:srgbClr val="FFFFFF"/>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42" y="1981200"/>
            <a:ext cx="8229600" cy="414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189DB65A-4C62-44DE-AC8C-26DE968B30DD}" type="datetime1">
              <a:rPr lang="en-US" smtClean="0"/>
              <a:t>9/8/25</a:t>
            </a:fld>
            <a:endParaRPr lang="en-US" dirty="0"/>
          </a:p>
        </p:txBody>
      </p:sp>
    </p:spTree>
    <p:extLst>
      <p:ext uri="{BB962C8B-B14F-4D97-AF65-F5344CB8AC3E}">
        <p14:creationId xmlns:p14="http://schemas.microsoft.com/office/powerpoint/2010/main" val="3946558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2"/>
          </p:nvPr>
        </p:nvSpPr>
        <p:spPr>
          <a:noFill/>
        </p:spPr>
        <p:txBody>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F9859F6E-81F9-4FEF-9A8F-F18816BBA8EC}" type="slidenum">
              <a:rPr lang="en-US" sz="1200" smtClean="0">
                <a:solidFill>
                  <a:schemeClr val="bg1"/>
                </a:solidFill>
              </a:rPr>
              <a:pPr>
                <a:spcBef>
                  <a:spcPct val="0"/>
                </a:spcBef>
                <a:buClrTx/>
                <a:buFontTx/>
                <a:buNone/>
              </a:pPr>
              <a:t>32</a:t>
            </a:fld>
            <a:endParaRPr lang="en-US" sz="1200">
              <a:solidFill>
                <a:schemeClr val="bg1"/>
              </a:solidFill>
            </a:endParaRPr>
          </a:p>
        </p:txBody>
      </p:sp>
      <p:sp>
        <p:nvSpPr>
          <p:cNvPr id="20483" name="WordArt 3"/>
          <p:cNvSpPr>
            <a:spLocks noChangeArrowheads="1" noChangeShapeType="1" noTextEdit="1"/>
          </p:cNvSpPr>
          <p:nvPr/>
        </p:nvSpPr>
        <p:spPr bwMode="gray">
          <a:xfrm>
            <a:off x="2362200" y="3048000"/>
            <a:ext cx="4724400" cy="609600"/>
          </a:xfrm>
          <a:prstGeom prst="rect">
            <a:avLst/>
          </a:prstGeom>
        </p:spPr>
        <p:txBody>
          <a:bodyPr wrap="none" fromWordArt="1">
            <a:prstTxWarp prst="textDeflate">
              <a:avLst>
                <a:gd name="adj" fmla="val 0"/>
              </a:avLst>
            </a:prstTxWarp>
          </a:bodyPr>
          <a:lstStyle/>
          <a:p>
            <a:pPr algn="ctr"/>
            <a:r>
              <a:rPr lang="en-US" sz="5400" b="1" kern="10" dirty="0">
                <a:ln w="28575">
                  <a:solidFill>
                    <a:schemeClr val="bg1"/>
                  </a:solidFill>
                  <a:round/>
                  <a:headEnd/>
                  <a:tailE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Question ???</a:t>
            </a:r>
          </a:p>
        </p:txBody>
      </p:sp>
    </p:spTree>
    <p:extLst>
      <p:ext uri="{BB962C8B-B14F-4D97-AF65-F5344CB8AC3E}">
        <p14:creationId xmlns:p14="http://schemas.microsoft.com/office/powerpoint/2010/main" val="272252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br>
              <a:rPr lang="en-US" dirty="0"/>
            </a:br>
            <a:r>
              <a:rPr lang="en-US" sz="3600" dirty="0" err="1"/>
              <a:t>Những</a:t>
            </a:r>
            <a:r>
              <a:rPr lang="en-US" sz="3600" dirty="0"/>
              <a:t> </a:t>
            </a:r>
            <a:r>
              <a:rPr lang="en-US" sz="3600" dirty="0" err="1"/>
              <a:t>đặc</a:t>
            </a:r>
            <a:r>
              <a:rPr lang="en-US" sz="3600" dirty="0"/>
              <a:t> </a:t>
            </a:r>
            <a:r>
              <a:rPr lang="en-US" sz="3600" dirty="0" err="1"/>
              <a:t>điểm</a:t>
            </a:r>
            <a:r>
              <a:rPr lang="en-US" sz="3600" dirty="0"/>
              <a:t> </a:t>
            </a:r>
            <a:r>
              <a:rPr lang="en-US" sz="3600" dirty="0" err="1"/>
              <a:t>của</a:t>
            </a:r>
            <a:r>
              <a:rPr lang="en-US" sz="3600" dirty="0"/>
              <a:t> </a:t>
            </a:r>
            <a:r>
              <a:rPr lang="en-US" sz="3600" dirty="0" err="1"/>
              <a:t>thông</a:t>
            </a:r>
            <a:r>
              <a:rPr lang="en-US" sz="3600" dirty="0"/>
              <a:t> tin</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4</a:t>
            </a:fld>
            <a:endParaRPr lang="en-US" dirty="0">
              <a:solidFill>
                <a:srgbClr val="FFFFFF"/>
              </a:solidFill>
            </a:endParaRPr>
          </a:p>
        </p:txBody>
      </p:sp>
      <p:pic>
        <p:nvPicPr>
          <p:cNvPr id="78" name="Picture 77"/>
          <p:cNvPicPr>
            <a:picLocks noChangeAspect="1"/>
          </p:cNvPicPr>
          <p:nvPr/>
        </p:nvPicPr>
        <p:blipFill>
          <a:blip r:embed="rId3"/>
          <a:stretch>
            <a:fillRect/>
          </a:stretch>
        </p:blipFill>
        <p:spPr>
          <a:xfrm>
            <a:off x="1441322" y="1752600"/>
            <a:ext cx="6788277" cy="4767719"/>
          </a:xfrm>
          <a:prstGeom prst="rect">
            <a:avLst/>
          </a:prstGeom>
        </p:spPr>
      </p:pic>
      <p:sp>
        <p:nvSpPr>
          <p:cNvPr id="79" name="Date Placeholder 78"/>
          <p:cNvSpPr>
            <a:spLocks noGrp="1"/>
          </p:cNvSpPr>
          <p:nvPr>
            <p:ph type="dt" sz="half" idx="10"/>
          </p:nvPr>
        </p:nvSpPr>
        <p:spPr/>
        <p:txBody>
          <a:bodyPr/>
          <a:lstStyle/>
          <a:p>
            <a:fld id="{7C4F98B0-E81E-4A22-8906-76055458EFB7}" type="datetime1">
              <a:rPr lang="en-US" smtClean="0"/>
              <a:t>9/8/25</a:t>
            </a:fld>
            <a:endParaRPr lang="en-US" dirty="0"/>
          </a:p>
        </p:txBody>
      </p:sp>
    </p:spTree>
    <p:extLst>
      <p:ext uri="{BB962C8B-B14F-4D97-AF65-F5344CB8AC3E}">
        <p14:creationId xmlns:p14="http://schemas.microsoft.com/office/powerpoint/2010/main" val="307384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br>
              <a:rPr lang="en-US" dirty="0"/>
            </a:br>
            <a:r>
              <a:rPr lang="en-US" sz="3600" dirty="0" err="1"/>
              <a:t>Những</a:t>
            </a:r>
            <a:r>
              <a:rPr lang="en-US" sz="3600" dirty="0"/>
              <a:t> </a:t>
            </a:r>
            <a:r>
              <a:rPr lang="en-US" sz="3600" dirty="0" err="1"/>
              <a:t>trạng</a:t>
            </a:r>
            <a:r>
              <a:rPr lang="en-US" sz="3600" dirty="0"/>
              <a:t> </a:t>
            </a:r>
            <a:r>
              <a:rPr lang="en-US" sz="3600" dirty="0" err="1"/>
              <a:t>thái</a:t>
            </a:r>
            <a:r>
              <a:rPr lang="en-US" sz="3600" dirty="0"/>
              <a:t> </a:t>
            </a:r>
            <a:r>
              <a:rPr lang="en-US" sz="3600" dirty="0" err="1"/>
              <a:t>của</a:t>
            </a:r>
            <a:r>
              <a:rPr lang="en-US" sz="3600" dirty="0"/>
              <a:t> </a:t>
            </a:r>
            <a:r>
              <a:rPr lang="en-US" sz="3600" dirty="0" err="1"/>
              <a:t>thông</a:t>
            </a:r>
            <a:r>
              <a:rPr lang="en-US" sz="3600" dirty="0"/>
              <a:t> tin</a:t>
            </a:r>
          </a:p>
        </p:txBody>
      </p:sp>
      <p:sp>
        <p:nvSpPr>
          <p:cNvPr id="3" name="Slide Number Placeholder 2"/>
          <p:cNvSpPr>
            <a:spLocks noGrp="1"/>
          </p:cNvSpPr>
          <p:nvPr>
            <p:ph type="sldNum" sz="quarter" idx="12"/>
          </p:nvPr>
        </p:nvSpPr>
        <p:spPr/>
        <p:txBody>
          <a:bodyPr>
            <a:normAutofit fontScale="85000" lnSpcReduction="20000"/>
          </a:bodyPr>
          <a:lstStyle/>
          <a:p>
            <a:fld id="{1AD93096-5B34-4342-9326-69289CEAE4C2}" type="slidenum">
              <a:rPr lang="en-US" smtClean="0"/>
              <a:pPr/>
              <a:t>5</a:t>
            </a:fld>
            <a:endParaRPr lang="en-US" dirty="0">
              <a:solidFill>
                <a:srgbClr val="FFFFFF"/>
              </a:solidFill>
            </a:endParaRPr>
          </a:p>
        </p:txBody>
      </p:sp>
      <p:sp>
        <p:nvSpPr>
          <p:cNvPr id="5" name="Rectangle 4"/>
          <p:cNvSpPr/>
          <p:nvPr/>
        </p:nvSpPr>
        <p:spPr bwMode="auto">
          <a:xfrm rot="5400000" flipH="1">
            <a:off x="3280893" y="994893"/>
            <a:ext cx="2582214" cy="9144000"/>
          </a:xfrm>
          <a:prstGeom prst="rect">
            <a:avLst/>
          </a:prstGeom>
          <a:gradFill flip="none" rotWithShape="1">
            <a:gsLst>
              <a:gs pos="0">
                <a:srgbClr val="FFFFFF">
                  <a:alpha val="0"/>
                </a:srgbClr>
              </a:gs>
              <a:gs pos="60000">
                <a:srgbClr val="0074A8">
                  <a:alpha val="20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5E6A71"/>
              </a:solidFill>
            </a:endParaRPr>
          </a:p>
        </p:txBody>
      </p:sp>
      <p:sp>
        <p:nvSpPr>
          <p:cNvPr id="6" name="Line 25"/>
          <p:cNvSpPr>
            <a:spLocks noChangeShapeType="1"/>
          </p:cNvSpPr>
          <p:nvPr/>
        </p:nvSpPr>
        <p:spPr bwMode="auto">
          <a:xfrm>
            <a:off x="1681458" y="4078018"/>
            <a:ext cx="288235" cy="201199"/>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7" name="Line 89"/>
          <p:cNvSpPr>
            <a:spLocks noChangeShapeType="1"/>
          </p:cNvSpPr>
          <p:nvPr/>
        </p:nvSpPr>
        <p:spPr bwMode="auto">
          <a:xfrm>
            <a:off x="4265819" y="2679215"/>
            <a:ext cx="423863" cy="214312"/>
          </a:xfrm>
          <a:prstGeom prst="line">
            <a:avLst/>
          </a:prstGeom>
          <a:noFill/>
          <a:ln w="38100">
            <a:solidFill>
              <a:schemeClr val="tx2"/>
            </a:solidFill>
            <a:round/>
            <a:headEnd/>
            <a:tailEnd/>
          </a:ln>
        </p:spPr>
        <p:txBody>
          <a:bodyPr tIns="27432" anchor="ctr"/>
          <a:lstStyle/>
          <a:p>
            <a:endParaRPr lang="en-US" dirty="0">
              <a:solidFill>
                <a:schemeClr val="bg1"/>
              </a:solidFill>
            </a:endParaRPr>
          </a:p>
        </p:txBody>
      </p:sp>
      <p:sp>
        <p:nvSpPr>
          <p:cNvPr id="8" name="Line 9"/>
          <p:cNvSpPr>
            <a:spLocks noChangeShapeType="1"/>
          </p:cNvSpPr>
          <p:nvPr/>
        </p:nvSpPr>
        <p:spPr bwMode="auto">
          <a:xfrm flipV="1">
            <a:off x="4002294" y="2779229"/>
            <a:ext cx="57150" cy="42863"/>
          </a:xfrm>
          <a:prstGeom prst="line">
            <a:avLst/>
          </a:prstGeom>
          <a:noFill/>
          <a:ln w="19050">
            <a:solidFill>
              <a:schemeClr val="tx1"/>
            </a:solidFill>
            <a:round/>
            <a:headEnd/>
            <a:tailEnd/>
          </a:ln>
        </p:spPr>
        <p:txBody>
          <a:bodyPr/>
          <a:lstStyle/>
          <a:p>
            <a:endParaRPr lang="en-US" dirty="0">
              <a:solidFill>
                <a:schemeClr val="bg1"/>
              </a:solidFill>
            </a:endParaRPr>
          </a:p>
        </p:txBody>
      </p:sp>
      <p:sp>
        <p:nvSpPr>
          <p:cNvPr id="9" name="Line 15"/>
          <p:cNvSpPr>
            <a:spLocks noChangeShapeType="1"/>
          </p:cNvSpPr>
          <p:nvPr/>
        </p:nvSpPr>
        <p:spPr bwMode="auto">
          <a:xfrm>
            <a:off x="3289506" y="3593101"/>
            <a:ext cx="3992561" cy="2138875"/>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pic>
        <p:nvPicPr>
          <p:cNvPr id="10" name="Picture 16" descr="firewall_curved"/>
          <p:cNvPicPr>
            <a:picLocks noChangeAspect="1" noChangeArrowheads="1"/>
          </p:cNvPicPr>
          <p:nvPr/>
        </p:nvPicPr>
        <p:blipFill>
          <a:blip r:embed="rId2" cstate="print">
            <a:duotone>
              <a:schemeClr val="accent2">
                <a:shade val="45000"/>
                <a:satMod val="135000"/>
              </a:schemeClr>
              <a:prstClr val="white"/>
            </a:duotone>
          </a:blip>
          <a:srcRect/>
          <a:stretch>
            <a:fillRect/>
          </a:stretch>
        </p:blipFill>
        <p:spPr bwMode="auto">
          <a:xfrm>
            <a:off x="6493563" y="5152885"/>
            <a:ext cx="908050" cy="723900"/>
          </a:xfrm>
          <a:prstGeom prst="rect">
            <a:avLst/>
          </a:prstGeom>
          <a:noFill/>
          <a:ln w="9525">
            <a:noFill/>
            <a:miter lim="800000"/>
            <a:headEnd/>
            <a:tailEnd/>
          </a:ln>
        </p:spPr>
      </p:pic>
      <p:sp>
        <p:nvSpPr>
          <p:cNvPr id="11" name="Line 18"/>
          <p:cNvSpPr>
            <a:spLocks noChangeShapeType="1"/>
          </p:cNvSpPr>
          <p:nvPr/>
        </p:nvSpPr>
        <p:spPr bwMode="auto">
          <a:xfrm flipV="1">
            <a:off x="4018860" y="3471033"/>
            <a:ext cx="995363" cy="515937"/>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12" name="Line 19"/>
          <p:cNvSpPr>
            <a:spLocks noChangeShapeType="1"/>
          </p:cNvSpPr>
          <p:nvPr/>
        </p:nvSpPr>
        <p:spPr bwMode="auto">
          <a:xfrm flipV="1">
            <a:off x="6205744" y="4473092"/>
            <a:ext cx="822325" cy="542925"/>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13" name="Line 25"/>
          <p:cNvSpPr>
            <a:spLocks noChangeShapeType="1"/>
          </p:cNvSpPr>
          <p:nvPr/>
        </p:nvSpPr>
        <p:spPr bwMode="auto">
          <a:xfrm>
            <a:off x="1520684" y="4532241"/>
            <a:ext cx="288235" cy="201199"/>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14" name="Oval 26"/>
          <p:cNvSpPr>
            <a:spLocks noChangeArrowheads="1"/>
          </p:cNvSpPr>
          <p:nvPr/>
        </p:nvSpPr>
        <p:spPr bwMode="auto">
          <a:xfrm>
            <a:off x="6824869" y="3933340"/>
            <a:ext cx="1046163" cy="622300"/>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sp>
        <p:nvSpPr>
          <p:cNvPr id="15" name="Oval 29"/>
          <p:cNvSpPr>
            <a:spLocks noChangeArrowheads="1"/>
          </p:cNvSpPr>
          <p:nvPr/>
        </p:nvSpPr>
        <p:spPr bwMode="auto">
          <a:xfrm>
            <a:off x="3289506" y="2245827"/>
            <a:ext cx="1287462" cy="622300"/>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sp>
        <p:nvSpPr>
          <p:cNvPr id="16" name="Oval 30"/>
          <p:cNvSpPr>
            <a:spLocks noChangeArrowheads="1"/>
          </p:cNvSpPr>
          <p:nvPr/>
        </p:nvSpPr>
        <p:spPr bwMode="auto">
          <a:xfrm>
            <a:off x="1486107" y="4612792"/>
            <a:ext cx="1042987" cy="669925"/>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sp>
        <p:nvSpPr>
          <p:cNvPr id="17" name="Oval 32"/>
          <p:cNvSpPr>
            <a:spLocks noChangeArrowheads="1"/>
          </p:cNvSpPr>
          <p:nvPr/>
        </p:nvSpPr>
        <p:spPr bwMode="auto">
          <a:xfrm>
            <a:off x="833643" y="3407877"/>
            <a:ext cx="1217613" cy="898527"/>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pic>
        <p:nvPicPr>
          <p:cNvPr id="18" name="Picture 45" descr="grey_router2"/>
          <p:cNvPicPr>
            <a:picLocks noChangeAspect="1" noChangeArrowheads="1"/>
          </p:cNvPicPr>
          <p:nvPr/>
        </p:nvPicPr>
        <p:blipFill>
          <a:blip r:embed="rId3" cstate="print"/>
          <a:srcRect/>
          <a:stretch>
            <a:fillRect/>
          </a:stretch>
        </p:blipFill>
        <p:spPr bwMode="auto">
          <a:xfrm>
            <a:off x="5682186" y="4886562"/>
            <a:ext cx="655002" cy="355748"/>
          </a:xfrm>
          <a:prstGeom prst="rect">
            <a:avLst/>
          </a:prstGeom>
          <a:noFill/>
          <a:ln w="9525">
            <a:noFill/>
            <a:miter lim="800000"/>
            <a:headEnd/>
            <a:tailEnd/>
          </a:ln>
        </p:spPr>
      </p:pic>
      <p:sp>
        <p:nvSpPr>
          <p:cNvPr id="19" name="Line 84"/>
          <p:cNvSpPr>
            <a:spLocks noChangeShapeType="1"/>
          </p:cNvSpPr>
          <p:nvPr/>
        </p:nvSpPr>
        <p:spPr bwMode="auto">
          <a:xfrm flipV="1">
            <a:off x="687594" y="2464902"/>
            <a:ext cx="4737099" cy="2493963"/>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0" name="Text Box 105"/>
          <p:cNvSpPr txBox="1">
            <a:spLocks noChangeArrowheads="1"/>
          </p:cNvSpPr>
          <p:nvPr/>
        </p:nvSpPr>
        <p:spPr bwMode="auto">
          <a:xfrm>
            <a:off x="5558043" y="5274777"/>
            <a:ext cx="849313" cy="215427"/>
          </a:xfrm>
          <a:prstGeom prst="rect">
            <a:avLst/>
          </a:prstGeom>
          <a:noFill/>
          <a:ln w="9525" algn="ctr">
            <a:noFill/>
            <a:miter lim="800000"/>
            <a:headEnd/>
            <a:tailEnd/>
          </a:ln>
        </p:spPr>
        <p:txBody>
          <a:bodyPr lIns="0" tIns="0" rIns="0" bIns="0"/>
          <a:lstStyle/>
          <a:p>
            <a:pPr algn="ctr"/>
            <a:r>
              <a:rPr lang="en-US" sz="1100" dirty="0">
                <a:ea typeface="儷黑 Pro"/>
                <a:cs typeface="儷黑 Pro"/>
              </a:rPr>
              <a:t>Switch</a:t>
            </a:r>
            <a:br>
              <a:rPr lang="en-US" sz="1100" dirty="0">
                <a:solidFill>
                  <a:schemeClr val="tx2"/>
                </a:solidFill>
                <a:ea typeface="儷黑 Pro"/>
                <a:cs typeface="儷黑 Pro"/>
              </a:rPr>
            </a:br>
            <a:endParaRPr lang="en-US" sz="1100" dirty="0">
              <a:solidFill>
                <a:schemeClr val="tx2"/>
              </a:solidFill>
              <a:ea typeface="儷黑 Pro"/>
              <a:cs typeface="儷黑 Pro"/>
            </a:endParaRPr>
          </a:p>
        </p:txBody>
      </p:sp>
      <p:sp>
        <p:nvSpPr>
          <p:cNvPr id="21" name="Text Box 108"/>
          <p:cNvSpPr txBox="1">
            <a:spLocks noChangeArrowheads="1"/>
          </p:cNvSpPr>
          <p:nvPr/>
        </p:nvSpPr>
        <p:spPr bwMode="auto">
          <a:xfrm>
            <a:off x="3734485" y="1839429"/>
            <a:ext cx="1352550" cy="390525"/>
          </a:xfrm>
          <a:prstGeom prst="rect">
            <a:avLst/>
          </a:prstGeom>
          <a:noFill/>
          <a:ln w="9525" algn="ctr">
            <a:noFill/>
            <a:miter lim="800000"/>
            <a:headEnd/>
            <a:tailEnd/>
          </a:ln>
        </p:spPr>
        <p:txBody>
          <a:bodyPr lIns="0" tIns="0" rIns="0" bIns="0"/>
          <a:lstStyle/>
          <a:p>
            <a:pPr>
              <a:lnSpc>
                <a:spcPct val="85000"/>
              </a:lnSpc>
            </a:pPr>
            <a:r>
              <a:rPr lang="en-US" sz="1100" dirty="0">
                <a:ea typeface="儷黑 Pro"/>
                <a:cs typeface="儷黑 Pro"/>
              </a:rPr>
              <a:t>Databases or Repositories</a:t>
            </a:r>
          </a:p>
        </p:txBody>
      </p:sp>
      <p:sp>
        <p:nvSpPr>
          <p:cNvPr id="22" name="Oval 28"/>
          <p:cNvSpPr>
            <a:spLocks noChangeArrowheads="1"/>
          </p:cNvSpPr>
          <p:nvPr/>
        </p:nvSpPr>
        <p:spPr bwMode="auto">
          <a:xfrm>
            <a:off x="4088018" y="3349448"/>
            <a:ext cx="1042988" cy="671206"/>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sp>
        <p:nvSpPr>
          <p:cNvPr id="23" name="Line 23"/>
          <p:cNvSpPr>
            <a:spLocks noChangeShapeType="1"/>
          </p:cNvSpPr>
          <p:nvPr/>
        </p:nvSpPr>
        <p:spPr bwMode="auto">
          <a:xfrm flipV="1">
            <a:off x="4432852" y="4492139"/>
            <a:ext cx="512418" cy="301625"/>
          </a:xfrm>
          <a:prstGeom prst="line">
            <a:avLst/>
          </a:prstGeom>
          <a:noFill/>
          <a:ln w="38100"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4" name="Oval 28"/>
          <p:cNvSpPr>
            <a:spLocks noChangeArrowheads="1"/>
          </p:cNvSpPr>
          <p:nvPr/>
        </p:nvSpPr>
        <p:spPr bwMode="auto">
          <a:xfrm>
            <a:off x="3640343" y="4635017"/>
            <a:ext cx="1042988" cy="669925"/>
          </a:xfrm>
          <a:prstGeom prst="ellipse">
            <a:avLst/>
          </a:prstGeom>
          <a:gradFill flip="none" rotWithShape="1">
            <a:gsLst>
              <a:gs pos="0">
                <a:srgbClr val="EFF0F1"/>
              </a:gs>
              <a:gs pos="100000">
                <a:srgbClr val="E6E8EA"/>
              </a:gs>
            </a:gsLst>
            <a:path path="circle">
              <a:fillToRect l="50000" t="50000" r="50000" b="50000"/>
            </a:path>
            <a:tileRect/>
          </a:gradFill>
          <a:ln w="6350" algn="ctr">
            <a:solidFill>
              <a:srgbClr val="D5DADD"/>
            </a:solidFill>
            <a:round/>
            <a:headEnd/>
            <a:tailEnd/>
          </a:ln>
          <a:effectLst>
            <a:outerShdw blurRad="50800" sx="101000" sy="101000" algn="ctr" rotWithShape="0">
              <a:prstClr val="black">
                <a:alpha val="20000"/>
              </a:prstClr>
            </a:outerShdw>
          </a:effectLst>
        </p:spPr>
        <p:txBody>
          <a:bodyPr wrap="none" tIns="27432" anchor="ctr"/>
          <a:lstStyle/>
          <a:p>
            <a:pPr algn="ctr"/>
            <a:endParaRPr lang="en-US" sz="1600" dirty="0">
              <a:solidFill>
                <a:schemeClr val="bg1"/>
              </a:solidFill>
              <a:ea typeface="儷黑 Pro"/>
              <a:cs typeface="儷黑 Pro"/>
            </a:endParaRPr>
          </a:p>
        </p:txBody>
      </p:sp>
      <p:pic>
        <p:nvPicPr>
          <p:cNvPr id="25" name="Picture 117" descr="McAfee"/>
          <p:cNvPicPr>
            <a:picLocks noChangeAspect="1" noChangeArrowheads="1"/>
          </p:cNvPicPr>
          <p:nvPr/>
        </p:nvPicPr>
        <p:blipFill>
          <a:blip r:embed="rId4" cstate="print"/>
          <a:srcRect/>
          <a:stretch>
            <a:fillRect/>
          </a:stretch>
        </p:blipFill>
        <p:spPr bwMode="auto">
          <a:xfrm>
            <a:off x="3032661" y="5059932"/>
            <a:ext cx="818456" cy="532472"/>
          </a:xfrm>
          <a:prstGeom prst="rect">
            <a:avLst/>
          </a:prstGeom>
          <a:noFill/>
          <a:ln w="9525">
            <a:noFill/>
            <a:miter lim="800000"/>
            <a:headEnd/>
            <a:tailEnd/>
          </a:ln>
        </p:spPr>
      </p:pic>
      <p:pic>
        <p:nvPicPr>
          <p:cNvPr id="26" name="Picture 117" descr="McAfee"/>
          <p:cNvPicPr>
            <a:picLocks noChangeAspect="1" noChangeArrowheads="1"/>
          </p:cNvPicPr>
          <p:nvPr/>
        </p:nvPicPr>
        <p:blipFill>
          <a:blip r:embed="rId4" cstate="print"/>
          <a:srcRect/>
          <a:stretch>
            <a:fillRect/>
          </a:stretch>
        </p:blipFill>
        <p:spPr bwMode="auto">
          <a:xfrm>
            <a:off x="4989273" y="3918724"/>
            <a:ext cx="818456" cy="532474"/>
          </a:xfrm>
          <a:prstGeom prst="rect">
            <a:avLst/>
          </a:prstGeom>
          <a:noFill/>
          <a:ln w="9525">
            <a:noFill/>
            <a:miter lim="800000"/>
            <a:headEnd/>
            <a:tailEnd/>
          </a:ln>
        </p:spPr>
      </p:pic>
      <p:sp>
        <p:nvSpPr>
          <p:cNvPr id="27" name="Text Box 5"/>
          <p:cNvSpPr txBox="1">
            <a:spLocks noChangeArrowheads="1"/>
          </p:cNvSpPr>
          <p:nvPr/>
        </p:nvSpPr>
        <p:spPr bwMode="auto">
          <a:xfrm>
            <a:off x="2762525" y="5598284"/>
            <a:ext cx="1647825"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500" dirty="0">
                <a:solidFill>
                  <a:schemeClr val="accent1"/>
                </a:solidFill>
                <a:latin typeface="Arial" charset="0"/>
                <a:ea typeface="ＭＳ Ｐゴシック" pitchFamily="16" charset="-128"/>
              </a:rPr>
              <a:t>DLP Prevent</a:t>
            </a:r>
            <a:endParaRPr lang="en-US" sz="1500" dirty="0">
              <a:solidFill>
                <a:schemeClr val="tx2"/>
              </a:solidFill>
              <a:latin typeface="Arial" charset="0"/>
              <a:ea typeface="ＭＳ Ｐゴシック" pitchFamily="16" charset="-128"/>
            </a:endParaRPr>
          </a:p>
        </p:txBody>
      </p:sp>
      <p:sp>
        <p:nvSpPr>
          <p:cNvPr id="28" name="Text Box 5"/>
          <p:cNvSpPr txBox="1">
            <a:spLocks noChangeArrowheads="1"/>
          </p:cNvSpPr>
          <p:nvPr/>
        </p:nvSpPr>
        <p:spPr bwMode="auto">
          <a:xfrm>
            <a:off x="5966031" y="5900253"/>
            <a:ext cx="1687512" cy="24468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lnSpc>
                <a:spcPct val="90000"/>
              </a:lnSpc>
              <a:spcBef>
                <a:spcPct val="50000"/>
              </a:spcBef>
              <a:defRPr/>
            </a:pPr>
            <a:r>
              <a:rPr lang="en-US" sz="1100" dirty="0">
                <a:latin typeface="Arial" charset="0"/>
                <a:ea typeface="ＭＳ Ｐゴシック" pitchFamily="16" charset="-128"/>
              </a:rPr>
              <a:t>Firewall</a:t>
            </a:r>
          </a:p>
        </p:txBody>
      </p:sp>
      <p:sp>
        <p:nvSpPr>
          <p:cNvPr id="29" name="Line 93"/>
          <p:cNvSpPr>
            <a:spLocks noChangeShapeType="1"/>
          </p:cNvSpPr>
          <p:nvPr/>
        </p:nvSpPr>
        <p:spPr bwMode="auto">
          <a:xfrm flipV="1">
            <a:off x="3596239" y="4958519"/>
            <a:ext cx="368300" cy="211138"/>
          </a:xfrm>
          <a:prstGeom prst="line">
            <a:avLst/>
          </a:prstGeom>
          <a:noFill/>
          <a:ln w="28575" cap="rnd">
            <a:solidFill>
              <a:srgbClr val="B3CFDB"/>
            </a:solidFill>
            <a:prstDash val="sysDot"/>
            <a:round/>
            <a:headEnd type="triangle" w="lg" len="med"/>
            <a:tailEnd type="none" w="med" len="med"/>
          </a:ln>
        </p:spPr>
        <p:txBody>
          <a:bodyPr vert="horz" wrap="square" lIns="91440" tIns="45720" rIns="91440" bIns="45720" numCol="1" rtlCol="0" anchor="t" anchorCtr="0" compatLnSpc="1">
            <a:prstTxWarp prst="textNoShape">
              <a:avLst/>
            </a:prstTxWarp>
          </a:bodyPr>
          <a:lstStyle/>
          <a:p>
            <a:endParaRPr lang="en-US" dirty="0"/>
          </a:p>
        </p:txBody>
      </p:sp>
      <p:sp>
        <p:nvSpPr>
          <p:cNvPr id="30" name="Line 93"/>
          <p:cNvSpPr>
            <a:spLocks noChangeShapeType="1"/>
          </p:cNvSpPr>
          <p:nvPr/>
        </p:nvSpPr>
        <p:spPr bwMode="auto">
          <a:xfrm flipH="1" flipV="1">
            <a:off x="4723432" y="3748018"/>
            <a:ext cx="414338" cy="231775"/>
          </a:xfrm>
          <a:prstGeom prst="line">
            <a:avLst/>
          </a:prstGeom>
          <a:noFill/>
          <a:ln w="28575" cap="rnd">
            <a:solidFill>
              <a:srgbClr val="B3CFDB"/>
            </a:solidFill>
            <a:prstDash val="sysDot"/>
            <a:round/>
            <a:headEnd type="triangle" w="lg" len="med"/>
            <a:tailEnd type="none" w="med" len="med"/>
          </a:ln>
        </p:spPr>
        <p:txBody>
          <a:bodyPr vert="horz" wrap="square" lIns="91440" tIns="45720" rIns="91440" bIns="45720" numCol="1" rtlCol="0" anchor="t" anchorCtr="0" compatLnSpc="1">
            <a:prstTxWarp prst="textNoShape">
              <a:avLst/>
            </a:prstTxWarp>
          </a:bodyPr>
          <a:lstStyle/>
          <a:p>
            <a:endParaRPr lang="en-US" dirty="0"/>
          </a:p>
        </p:txBody>
      </p:sp>
      <p:sp>
        <p:nvSpPr>
          <p:cNvPr id="31" name="Text Box 5"/>
          <p:cNvSpPr txBox="1">
            <a:spLocks noChangeArrowheads="1"/>
          </p:cNvSpPr>
          <p:nvPr/>
        </p:nvSpPr>
        <p:spPr bwMode="auto">
          <a:xfrm>
            <a:off x="5408888" y="3731938"/>
            <a:ext cx="1647825"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500" dirty="0">
                <a:solidFill>
                  <a:schemeClr val="accent1"/>
                </a:solidFill>
                <a:latin typeface="Arial" charset="0"/>
                <a:ea typeface="ＭＳ Ｐゴシック" pitchFamily="16" charset="-128"/>
              </a:rPr>
              <a:t>DLP Prevent</a:t>
            </a:r>
            <a:endParaRPr lang="en-US" sz="1500" dirty="0">
              <a:solidFill>
                <a:schemeClr val="tx2"/>
              </a:solidFill>
              <a:latin typeface="Arial" charset="0"/>
              <a:ea typeface="ＭＳ Ｐゴシック" pitchFamily="16" charset="-128"/>
            </a:endParaRPr>
          </a:p>
        </p:txBody>
      </p:sp>
      <p:sp>
        <p:nvSpPr>
          <p:cNvPr id="32" name="Text Box 5"/>
          <p:cNvSpPr txBox="1">
            <a:spLocks noChangeArrowheads="1"/>
          </p:cNvSpPr>
          <p:nvPr/>
        </p:nvSpPr>
        <p:spPr bwMode="auto">
          <a:xfrm>
            <a:off x="6704218" y="4619279"/>
            <a:ext cx="1900238"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500" dirty="0">
                <a:solidFill>
                  <a:schemeClr val="accent1"/>
                </a:solidFill>
                <a:latin typeface="Arial" charset="0"/>
                <a:ea typeface="儷黑 Pro"/>
                <a:cs typeface="儷黑 Pro"/>
              </a:rPr>
              <a:t>DLP Monitor</a:t>
            </a:r>
            <a:endParaRPr lang="en-US" sz="1500" i="1" dirty="0">
              <a:solidFill>
                <a:schemeClr val="accent1"/>
              </a:solidFill>
              <a:latin typeface="Arial" charset="0"/>
              <a:ea typeface="儷黑 Pro"/>
              <a:cs typeface="儷黑 Pro"/>
            </a:endParaRPr>
          </a:p>
        </p:txBody>
      </p:sp>
      <p:sp>
        <p:nvSpPr>
          <p:cNvPr id="33" name="Text Box 106"/>
          <p:cNvSpPr txBox="1">
            <a:spLocks noChangeArrowheads="1"/>
          </p:cNvSpPr>
          <p:nvPr/>
        </p:nvSpPr>
        <p:spPr bwMode="auto">
          <a:xfrm>
            <a:off x="2894218" y="4376252"/>
            <a:ext cx="1187450" cy="203200"/>
          </a:xfrm>
          <a:prstGeom prst="rect">
            <a:avLst/>
          </a:prstGeom>
          <a:noFill/>
          <a:ln w="9525" algn="ctr">
            <a:noFill/>
            <a:miter lim="800000"/>
            <a:headEnd/>
            <a:tailEnd/>
          </a:ln>
        </p:spPr>
        <p:txBody>
          <a:bodyPr lIns="0" tIns="0" rIns="0" bIns="0"/>
          <a:lstStyle/>
          <a:p>
            <a:pPr algn="ctr">
              <a:lnSpc>
                <a:spcPct val="85000"/>
              </a:lnSpc>
            </a:pPr>
            <a:r>
              <a:rPr lang="en-US" sz="1100" dirty="0">
                <a:ea typeface="儷黑 Pro"/>
                <a:cs typeface="儷黑 Pro"/>
              </a:rPr>
              <a:t>Web Gateway</a:t>
            </a:r>
          </a:p>
        </p:txBody>
      </p:sp>
      <p:sp>
        <p:nvSpPr>
          <p:cNvPr id="34" name="Text Box 107"/>
          <p:cNvSpPr txBox="1">
            <a:spLocks noChangeArrowheads="1"/>
          </p:cNvSpPr>
          <p:nvPr/>
        </p:nvSpPr>
        <p:spPr bwMode="auto">
          <a:xfrm>
            <a:off x="5023893" y="3340689"/>
            <a:ext cx="1158875" cy="191013"/>
          </a:xfrm>
          <a:prstGeom prst="rect">
            <a:avLst/>
          </a:prstGeom>
          <a:noFill/>
          <a:ln w="9525" algn="ctr">
            <a:noFill/>
            <a:miter lim="800000"/>
            <a:headEnd/>
            <a:tailEnd/>
          </a:ln>
        </p:spPr>
        <p:txBody>
          <a:bodyPr lIns="0" tIns="0" rIns="0" bIns="0"/>
          <a:lstStyle/>
          <a:p>
            <a:pPr algn="ctr">
              <a:lnSpc>
                <a:spcPct val="85000"/>
              </a:lnSpc>
            </a:pPr>
            <a:r>
              <a:rPr lang="en-US" sz="1100" dirty="0">
                <a:ea typeface="儷黑 Pro"/>
                <a:cs typeface="儷黑 Pro"/>
              </a:rPr>
              <a:t>Email Gateway</a:t>
            </a:r>
          </a:p>
        </p:txBody>
      </p:sp>
      <p:sp>
        <p:nvSpPr>
          <p:cNvPr id="35" name="Line 93"/>
          <p:cNvSpPr>
            <a:spLocks noChangeShapeType="1"/>
          </p:cNvSpPr>
          <p:nvPr/>
        </p:nvSpPr>
        <p:spPr bwMode="auto">
          <a:xfrm flipV="1">
            <a:off x="3522386" y="2527643"/>
            <a:ext cx="361950" cy="190500"/>
          </a:xfrm>
          <a:prstGeom prst="line">
            <a:avLst/>
          </a:prstGeom>
          <a:noFill/>
          <a:ln w="28575">
            <a:solidFill>
              <a:srgbClr val="B3CFDB"/>
            </a:solidFill>
            <a:prstDash val="solid"/>
            <a:round/>
            <a:headEnd type="none" w="med" len="med"/>
            <a:tailEnd type="triangle" w="lg" len="med"/>
          </a:ln>
        </p:spPr>
        <p:txBody>
          <a:bodyPr vert="horz" wrap="square" lIns="91440" tIns="45720" rIns="91440" bIns="45720" numCol="1" rtlCol="0" anchor="t" anchorCtr="0" compatLnSpc="1">
            <a:prstTxWarp prst="textNoShape">
              <a:avLst/>
            </a:prstTxWarp>
          </a:bodyPr>
          <a:lstStyle/>
          <a:p>
            <a:endParaRPr lang="en-US" dirty="0"/>
          </a:p>
        </p:txBody>
      </p:sp>
      <p:pic>
        <p:nvPicPr>
          <p:cNvPr id="36" name="Picture 116" descr="McAfee"/>
          <p:cNvPicPr>
            <a:picLocks noChangeAspect="1" noChangeArrowheads="1"/>
          </p:cNvPicPr>
          <p:nvPr/>
        </p:nvPicPr>
        <p:blipFill>
          <a:blip r:embed="rId4" cstate="print"/>
          <a:srcRect/>
          <a:stretch>
            <a:fillRect/>
          </a:stretch>
        </p:blipFill>
        <p:spPr bwMode="auto">
          <a:xfrm>
            <a:off x="3000809" y="2459442"/>
            <a:ext cx="818456" cy="532474"/>
          </a:xfrm>
          <a:prstGeom prst="rect">
            <a:avLst/>
          </a:prstGeom>
          <a:noFill/>
          <a:ln w="9525">
            <a:noFill/>
            <a:miter lim="800000"/>
            <a:headEnd/>
            <a:tailEnd/>
          </a:ln>
        </p:spPr>
      </p:pic>
      <p:pic>
        <p:nvPicPr>
          <p:cNvPr id="37" name="Picture 2" descr="C:\Documents and Settings\tcramer\My Documents\My Dropbox\Intel\ppt png resources\globe.png"/>
          <p:cNvPicPr>
            <a:picLocks noChangeAspect="1" noChangeArrowheads="1"/>
          </p:cNvPicPr>
          <p:nvPr/>
        </p:nvPicPr>
        <p:blipFill>
          <a:blip r:embed="rId5" cstate="print"/>
          <a:srcRect/>
          <a:stretch>
            <a:fillRect/>
          </a:stretch>
        </p:blipFill>
        <p:spPr bwMode="auto">
          <a:xfrm>
            <a:off x="7029825" y="5517006"/>
            <a:ext cx="1116269" cy="914534"/>
          </a:xfrm>
          <a:prstGeom prst="rect">
            <a:avLst/>
          </a:prstGeom>
          <a:noFill/>
        </p:spPr>
      </p:pic>
      <p:sp>
        <p:nvSpPr>
          <p:cNvPr id="38" name="Line 37"/>
          <p:cNvSpPr>
            <a:spLocks noChangeShapeType="1"/>
          </p:cNvSpPr>
          <p:nvPr/>
        </p:nvSpPr>
        <p:spPr bwMode="auto">
          <a:xfrm flipH="1">
            <a:off x="813006" y="3649179"/>
            <a:ext cx="774700" cy="442913"/>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39" name="Line 35"/>
          <p:cNvSpPr>
            <a:spLocks noChangeShapeType="1"/>
          </p:cNvSpPr>
          <p:nvPr/>
        </p:nvSpPr>
        <p:spPr bwMode="auto">
          <a:xfrm flipH="1" flipV="1">
            <a:off x="590757" y="3277702"/>
            <a:ext cx="922337" cy="300038"/>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0" name="Text Box 114"/>
          <p:cNvSpPr txBox="1">
            <a:spLocks noChangeArrowheads="1"/>
          </p:cNvSpPr>
          <p:nvPr/>
        </p:nvSpPr>
        <p:spPr bwMode="auto">
          <a:xfrm>
            <a:off x="327231" y="4736619"/>
            <a:ext cx="1306512" cy="225425"/>
          </a:xfrm>
          <a:prstGeom prst="rect">
            <a:avLst/>
          </a:prstGeom>
          <a:noFill/>
          <a:ln w="9525" algn="ctr">
            <a:noFill/>
            <a:miter lim="800000"/>
            <a:headEnd/>
            <a:tailEnd/>
          </a:ln>
        </p:spPr>
        <p:txBody>
          <a:bodyPr lIns="0" tIns="0" rIns="0" bIns="0"/>
          <a:lstStyle/>
          <a:p>
            <a:pPr algn="ctr"/>
            <a:r>
              <a:rPr lang="en-US" sz="1400" dirty="0">
                <a:solidFill>
                  <a:schemeClr val="bg1"/>
                </a:solidFill>
                <a:ea typeface="儷黑 Pro"/>
                <a:cs typeface="儷黑 Pro"/>
              </a:rPr>
              <a:t>Data-in-Use</a:t>
            </a:r>
          </a:p>
        </p:txBody>
      </p:sp>
      <p:sp>
        <p:nvSpPr>
          <p:cNvPr id="41" name="Line 33"/>
          <p:cNvSpPr>
            <a:spLocks noChangeShapeType="1"/>
          </p:cNvSpPr>
          <p:nvPr/>
        </p:nvSpPr>
        <p:spPr bwMode="auto">
          <a:xfrm flipV="1">
            <a:off x="1830594" y="3436452"/>
            <a:ext cx="392113" cy="211138"/>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2" name="Line 34"/>
          <p:cNvSpPr>
            <a:spLocks noChangeShapeType="1"/>
          </p:cNvSpPr>
          <p:nvPr/>
        </p:nvSpPr>
        <p:spPr bwMode="auto">
          <a:xfrm flipH="1" flipV="1">
            <a:off x="863807" y="3191979"/>
            <a:ext cx="828675" cy="455613"/>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3" name="Line 35"/>
          <p:cNvSpPr>
            <a:spLocks noChangeShapeType="1"/>
          </p:cNvSpPr>
          <p:nvPr/>
        </p:nvSpPr>
        <p:spPr bwMode="auto">
          <a:xfrm flipH="1" flipV="1">
            <a:off x="743157" y="3531704"/>
            <a:ext cx="973137" cy="117475"/>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4" name="Line 36"/>
          <p:cNvSpPr>
            <a:spLocks noChangeShapeType="1"/>
          </p:cNvSpPr>
          <p:nvPr/>
        </p:nvSpPr>
        <p:spPr bwMode="auto">
          <a:xfrm flipH="1">
            <a:off x="914606" y="3653942"/>
            <a:ext cx="752475" cy="60325"/>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5" name="Line 37"/>
          <p:cNvSpPr>
            <a:spLocks noChangeShapeType="1"/>
          </p:cNvSpPr>
          <p:nvPr/>
        </p:nvSpPr>
        <p:spPr bwMode="auto">
          <a:xfrm flipH="1">
            <a:off x="1157494" y="3658702"/>
            <a:ext cx="520700" cy="584200"/>
          </a:xfrm>
          <a:prstGeom prst="line">
            <a:avLst/>
          </a:prstGeom>
          <a:noFill/>
          <a:ln w="28575" cap="flat" cmpd="sng" algn="ctr">
            <a:solidFill>
              <a:srgbClr val="B3CF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pic>
        <p:nvPicPr>
          <p:cNvPr id="46" name="Picture 39" descr="email-inet"/>
          <p:cNvPicPr>
            <a:picLocks noChangeAspect="1" noChangeArrowheads="1"/>
          </p:cNvPicPr>
          <p:nvPr/>
        </p:nvPicPr>
        <p:blipFill>
          <a:blip r:embed="rId6" cstate="print"/>
          <a:srcRect/>
          <a:stretch>
            <a:fillRect/>
          </a:stretch>
        </p:blipFill>
        <p:spPr bwMode="auto">
          <a:xfrm>
            <a:off x="446293" y="3401529"/>
            <a:ext cx="357188" cy="333375"/>
          </a:xfrm>
          <a:prstGeom prst="rect">
            <a:avLst/>
          </a:prstGeom>
          <a:noFill/>
          <a:ln w="9525">
            <a:noFill/>
            <a:miter lim="800000"/>
            <a:headEnd/>
            <a:tailEnd/>
          </a:ln>
        </p:spPr>
      </p:pic>
      <p:grpSp>
        <p:nvGrpSpPr>
          <p:cNvPr id="47" name="Group 46"/>
          <p:cNvGrpSpPr>
            <a:grpSpLocks/>
          </p:cNvGrpSpPr>
          <p:nvPr/>
        </p:nvGrpSpPr>
        <p:grpSpPr bwMode="auto">
          <a:xfrm>
            <a:off x="744744" y="3576799"/>
            <a:ext cx="219075" cy="433961"/>
            <a:chOff x="62" y="1264"/>
            <a:chExt cx="216" cy="456"/>
          </a:xfrm>
        </p:grpSpPr>
        <p:sp>
          <p:nvSpPr>
            <p:cNvPr id="48" name="Oval 47"/>
            <p:cNvSpPr>
              <a:spLocks noChangeArrowheads="1"/>
            </p:cNvSpPr>
            <p:nvPr/>
          </p:nvSpPr>
          <p:spPr bwMode="auto">
            <a:xfrm>
              <a:off x="62" y="1264"/>
              <a:ext cx="216" cy="414"/>
            </a:xfrm>
            <a:prstGeom prst="ellipse">
              <a:avLst/>
            </a:prstGeom>
            <a:solidFill>
              <a:srgbClr val="FFFFFF"/>
            </a:solidFill>
            <a:ln w="6350" algn="ctr">
              <a:solidFill>
                <a:srgbClr val="D5DADD"/>
              </a:solidFill>
              <a:round/>
              <a:headEnd/>
              <a:tailEnd/>
            </a:ln>
            <a:effectLst>
              <a:outerShdw blurRad="50800" sx="101000" sy="101000" algn="ctr" rotWithShape="0">
                <a:prstClr val="black">
                  <a:alpha val="20000"/>
                </a:prstClr>
              </a:outerShdw>
            </a:effectLst>
          </p:spPr>
          <p:txBody>
            <a:bodyPr tIns="27432" rIns="0" bIns="36576" anchor="ctr">
              <a:spAutoFit/>
            </a:bodyPr>
            <a:lstStyle/>
            <a:p>
              <a:pPr algn="ctr"/>
              <a:endParaRPr lang="en-US" sz="1400" dirty="0">
                <a:solidFill>
                  <a:schemeClr val="bg1"/>
                </a:solidFill>
                <a:ea typeface="儷黑 Pro"/>
                <a:cs typeface="儷黑 Pro"/>
              </a:endParaRPr>
            </a:p>
          </p:txBody>
        </p:sp>
        <p:grpSp>
          <p:nvGrpSpPr>
            <p:cNvPr id="49" name="Group 48"/>
            <p:cNvGrpSpPr>
              <a:grpSpLocks/>
            </p:cNvGrpSpPr>
            <p:nvPr/>
          </p:nvGrpSpPr>
          <p:grpSpPr bwMode="auto">
            <a:xfrm>
              <a:off x="97" y="1264"/>
              <a:ext cx="132" cy="456"/>
              <a:chOff x="2902" y="2159"/>
              <a:chExt cx="630" cy="2179"/>
            </a:xfrm>
          </p:grpSpPr>
          <p:sp>
            <p:nvSpPr>
              <p:cNvPr id="50" name="Freeform 49"/>
              <p:cNvSpPr>
                <a:spLocks/>
              </p:cNvSpPr>
              <p:nvPr/>
            </p:nvSpPr>
            <p:spPr bwMode="auto">
              <a:xfrm>
                <a:off x="3183" y="2453"/>
                <a:ext cx="349" cy="731"/>
              </a:xfrm>
              <a:custGeom>
                <a:avLst/>
                <a:gdLst>
                  <a:gd name="T0" fmla="*/ 349 w 349"/>
                  <a:gd name="T1" fmla="*/ 363 h 731"/>
                  <a:gd name="T2" fmla="*/ 3 w 349"/>
                  <a:gd name="T3" fmla="*/ 0 h 731"/>
                  <a:gd name="T4" fmla="*/ 3 w 349"/>
                  <a:gd name="T5" fmla="*/ 257 h 731"/>
                  <a:gd name="T6" fmla="*/ 0 w 349"/>
                  <a:gd name="T7" fmla="*/ 362 h 731"/>
                  <a:gd name="T8" fmla="*/ 81 w 349"/>
                  <a:gd name="T9" fmla="*/ 363 h 731"/>
                  <a:gd name="T10" fmla="*/ 82 w 349"/>
                  <a:gd name="T11" fmla="*/ 249 h 731"/>
                  <a:gd name="T12" fmla="*/ 198 w 349"/>
                  <a:gd name="T13" fmla="*/ 369 h 731"/>
                  <a:gd name="T14" fmla="*/ 82 w 349"/>
                  <a:gd name="T15" fmla="*/ 492 h 731"/>
                  <a:gd name="T16" fmla="*/ 81 w 349"/>
                  <a:gd name="T17" fmla="*/ 362 h 731"/>
                  <a:gd name="T18" fmla="*/ 0 w 349"/>
                  <a:gd name="T19" fmla="*/ 362 h 731"/>
                  <a:gd name="T20" fmla="*/ 1 w 349"/>
                  <a:gd name="T21" fmla="*/ 731 h 731"/>
                  <a:gd name="T22" fmla="*/ 349 w 349"/>
                  <a:gd name="T23" fmla="*/ 363 h 7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
                  <a:gd name="T37" fmla="*/ 0 h 731"/>
                  <a:gd name="T38" fmla="*/ 349 w 349"/>
                  <a:gd name="T39" fmla="*/ 731 h 7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 h="731">
                    <a:moveTo>
                      <a:pt x="349" y="363"/>
                    </a:moveTo>
                    <a:lnTo>
                      <a:pt x="3" y="0"/>
                    </a:lnTo>
                    <a:lnTo>
                      <a:pt x="3" y="257"/>
                    </a:lnTo>
                    <a:lnTo>
                      <a:pt x="0" y="362"/>
                    </a:lnTo>
                    <a:lnTo>
                      <a:pt x="81" y="363"/>
                    </a:lnTo>
                    <a:lnTo>
                      <a:pt x="82" y="249"/>
                    </a:lnTo>
                    <a:lnTo>
                      <a:pt x="198" y="369"/>
                    </a:lnTo>
                    <a:lnTo>
                      <a:pt x="82" y="492"/>
                    </a:lnTo>
                    <a:lnTo>
                      <a:pt x="81" y="362"/>
                    </a:lnTo>
                    <a:lnTo>
                      <a:pt x="0" y="362"/>
                    </a:lnTo>
                    <a:lnTo>
                      <a:pt x="1" y="731"/>
                    </a:lnTo>
                    <a:lnTo>
                      <a:pt x="349" y="363"/>
                    </a:lnTo>
                    <a:close/>
                  </a:path>
                </a:pathLst>
              </a:custGeom>
              <a:solidFill>
                <a:srgbClr val="B3CFDB"/>
              </a:solidFill>
              <a:ln w="1651">
                <a:noFill/>
                <a:round/>
                <a:headEnd/>
                <a:tailEnd/>
              </a:ln>
            </p:spPr>
            <p:txBody>
              <a:bodyPr/>
              <a:lstStyle/>
              <a:p>
                <a:endParaRPr lang="en-US" dirty="0">
                  <a:solidFill>
                    <a:schemeClr val="bg1"/>
                  </a:solidFill>
                </a:endParaRPr>
              </a:p>
            </p:txBody>
          </p:sp>
          <p:sp>
            <p:nvSpPr>
              <p:cNvPr id="51" name="Freeform 50"/>
              <p:cNvSpPr>
                <a:spLocks/>
              </p:cNvSpPr>
              <p:nvPr/>
            </p:nvSpPr>
            <p:spPr bwMode="auto">
              <a:xfrm>
                <a:off x="3181" y="2953"/>
                <a:ext cx="349" cy="731"/>
              </a:xfrm>
              <a:custGeom>
                <a:avLst/>
                <a:gdLst>
                  <a:gd name="T0" fmla="*/ 349 w 349"/>
                  <a:gd name="T1" fmla="*/ 363 h 731"/>
                  <a:gd name="T2" fmla="*/ 3 w 349"/>
                  <a:gd name="T3" fmla="*/ 0 h 731"/>
                  <a:gd name="T4" fmla="*/ 3 w 349"/>
                  <a:gd name="T5" fmla="*/ 257 h 731"/>
                  <a:gd name="T6" fmla="*/ 0 w 349"/>
                  <a:gd name="T7" fmla="*/ 362 h 731"/>
                  <a:gd name="T8" fmla="*/ 81 w 349"/>
                  <a:gd name="T9" fmla="*/ 361 h 731"/>
                  <a:gd name="T10" fmla="*/ 82 w 349"/>
                  <a:gd name="T11" fmla="*/ 249 h 731"/>
                  <a:gd name="T12" fmla="*/ 200 w 349"/>
                  <a:gd name="T13" fmla="*/ 367 h 731"/>
                  <a:gd name="T14" fmla="*/ 82 w 349"/>
                  <a:gd name="T15" fmla="*/ 492 h 731"/>
                  <a:gd name="T16" fmla="*/ 81 w 349"/>
                  <a:gd name="T17" fmla="*/ 362 h 731"/>
                  <a:gd name="T18" fmla="*/ 0 w 349"/>
                  <a:gd name="T19" fmla="*/ 362 h 731"/>
                  <a:gd name="T20" fmla="*/ 1 w 349"/>
                  <a:gd name="T21" fmla="*/ 731 h 731"/>
                  <a:gd name="T22" fmla="*/ 349 w 349"/>
                  <a:gd name="T23" fmla="*/ 363 h 7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
                  <a:gd name="T37" fmla="*/ 0 h 731"/>
                  <a:gd name="T38" fmla="*/ 349 w 349"/>
                  <a:gd name="T39" fmla="*/ 731 h 7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 h="731">
                    <a:moveTo>
                      <a:pt x="349" y="363"/>
                    </a:moveTo>
                    <a:lnTo>
                      <a:pt x="3" y="0"/>
                    </a:lnTo>
                    <a:lnTo>
                      <a:pt x="3" y="257"/>
                    </a:lnTo>
                    <a:lnTo>
                      <a:pt x="0" y="362"/>
                    </a:lnTo>
                    <a:lnTo>
                      <a:pt x="81" y="361"/>
                    </a:lnTo>
                    <a:lnTo>
                      <a:pt x="82" y="249"/>
                    </a:lnTo>
                    <a:lnTo>
                      <a:pt x="200" y="367"/>
                    </a:lnTo>
                    <a:lnTo>
                      <a:pt x="82" y="492"/>
                    </a:lnTo>
                    <a:lnTo>
                      <a:pt x="81" y="362"/>
                    </a:lnTo>
                    <a:lnTo>
                      <a:pt x="0" y="362"/>
                    </a:lnTo>
                    <a:lnTo>
                      <a:pt x="1" y="731"/>
                    </a:lnTo>
                    <a:lnTo>
                      <a:pt x="349" y="363"/>
                    </a:lnTo>
                    <a:close/>
                  </a:path>
                </a:pathLst>
              </a:custGeom>
              <a:solidFill>
                <a:srgbClr val="B3CFDB"/>
              </a:solidFill>
              <a:ln w="1651">
                <a:noFill/>
                <a:round/>
                <a:headEnd/>
                <a:tailEnd/>
              </a:ln>
            </p:spPr>
            <p:txBody>
              <a:bodyPr/>
              <a:lstStyle/>
              <a:p>
                <a:endParaRPr lang="en-US" dirty="0">
                  <a:solidFill>
                    <a:schemeClr val="bg1"/>
                  </a:solidFill>
                </a:endParaRPr>
              </a:p>
            </p:txBody>
          </p:sp>
          <p:sp>
            <p:nvSpPr>
              <p:cNvPr id="52" name="Freeform 51"/>
              <p:cNvSpPr>
                <a:spLocks/>
              </p:cNvSpPr>
              <p:nvPr/>
            </p:nvSpPr>
            <p:spPr bwMode="auto">
              <a:xfrm>
                <a:off x="2902" y="2159"/>
                <a:ext cx="356" cy="2179"/>
              </a:xfrm>
              <a:custGeom>
                <a:avLst/>
                <a:gdLst>
                  <a:gd name="T0" fmla="*/ 248166680 w 162"/>
                  <a:gd name="T1" fmla="*/ 0 h 294"/>
                  <a:gd name="T2" fmla="*/ 1116602633 w 162"/>
                  <a:gd name="T3" fmla="*/ 2147483647 h 294"/>
                  <a:gd name="T4" fmla="*/ 1116602633 w 162"/>
                  <a:gd name="T5" fmla="*/ 2147483647 h 294"/>
                  <a:gd name="T6" fmla="*/ 269740448 w 162"/>
                  <a:gd name="T7" fmla="*/ 2147483647 h 294"/>
                  <a:gd name="T8" fmla="*/ 0 w 162"/>
                  <a:gd name="T9" fmla="*/ 2147483647 h 294"/>
                  <a:gd name="T10" fmla="*/ 794075263 w 162"/>
                  <a:gd name="T11" fmla="*/ 2147483647 h 294"/>
                  <a:gd name="T12" fmla="*/ 21573548 w 162"/>
                  <a:gd name="T13" fmla="*/ 2147483647 h 294"/>
                  <a:gd name="T14" fmla="*/ 248166680 w 162"/>
                  <a:gd name="T15" fmla="*/ 0 h 294"/>
                  <a:gd name="T16" fmla="*/ 0 60000 65536"/>
                  <a:gd name="T17" fmla="*/ 0 60000 65536"/>
                  <a:gd name="T18" fmla="*/ 0 60000 65536"/>
                  <a:gd name="T19" fmla="*/ 0 60000 65536"/>
                  <a:gd name="T20" fmla="*/ 0 60000 65536"/>
                  <a:gd name="T21" fmla="*/ 0 60000 65536"/>
                  <a:gd name="T22" fmla="*/ 0 60000 65536"/>
                  <a:gd name="T23" fmla="*/ 0 60000 65536"/>
                  <a:gd name="T24" fmla="*/ 0 w 162"/>
                  <a:gd name="T25" fmla="*/ 0 h 294"/>
                  <a:gd name="T26" fmla="*/ 162 w 162"/>
                  <a:gd name="T27" fmla="*/ 294 h 2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2" h="294">
                    <a:moveTo>
                      <a:pt x="36" y="0"/>
                    </a:moveTo>
                    <a:lnTo>
                      <a:pt x="162" y="133"/>
                    </a:lnTo>
                    <a:lnTo>
                      <a:pt x="162" y="165"/>
                    </a:lnTo>
                    <a:lnTo>
                      <a:pt x="39" y="294"/>
                    </a:lnTo>
                    <a:lnTo>
                      <a:pt x="0" y="258"/>
                    </a:lnTo>
                    <a:lnTo>
                      <a:pt x="115" y="153"/>
                    </a:lnTo>
                    <a:lnTo>
                      <a:pt x="3" y="34"/>
                    </a:lnTo>
                    <a:lnTo>
                      <a:pt x="36" y="0"/>
                    </a:lnTo>
                    <a:close/>
                  </a:path>
                </a:pathLst>
              </a:custGeom>
              <a:solidFill>
                <a:srgbClr val="B3CFDB"/>
              </a:solidFill>
              <a:ln w="9525">
                <a:noFill/>
                <a:round/>
                <a:headEnd/>
                <a:tailEnd/>
              </a:ln>
            </p:spPr>
            <p:txBody>
              <a:bodyPr tIns="27432" rIns="0" bIns="36576" anchor="ctr">
                <a:spAutoFit/>
              </a:bodyPr>
              <a:lstStyle/>
              <a:p>
                <a:endParaRPr lang="en-US" dirty="0">
                  <a:solidFill>
                    <a:schemeClr val="bg1"/>
                  </a:solidFill>
                </a:endParaRPr>
              </a:p>
            </p:txBody>
          </p:sp>
        </p:grpSp>
      </p:grpSp>
      <p:pic>
        <p:nvPicPr>
          <p:cNvPr id="53" name="Picture 52" descr="usb"/>
          <p:cNvPicPr>
            <a:picLocks noChangeAspect="1" noChangeArrowheads="1"/>
          </p:cNvPicPr>
          <p:nvPr/>
        </p:nvPicPr>
        <p:blipFill>
          <a:blip r:embed="rId7" cstate="print"/>
          <a:srcRect/>
          <a:stretch>
            <a:fillRect/>
          </a:stretch>
        </p:blipFill>
        <p:spPr bwMode="auto">
          <a:xfrm>
            <a:off x="1025717" y="4169139"/>
            <a:ext cx="244560" cy="214260"/>
          </a:xfrm>
          <a:prstGeom prst="rect">
            <a:avLst/>
          </a:prstGeom>
          <a:noFill/>
          <a:ln w="9525">
            <a:noFill/>
            <a:miter lim="800000"/>
            <a:headEnd/>
            <a:tailEnd/>
          </a:ln>
        </p:spPr>
      </p:pic>
      <p:sp>
        <p:nvSpPr>
          <p:cNvPr id="54" name="Text Box 5"/>
          <p:cNvSpPr txBox="1">
            <a:spLocks noChangeArrowheads="1"/>
          </p:cNvSpPr>
          <p:nvPr/>
        </p:nvSpPr>
        <p:spPr bwMode="auto">
          <a:xfrm>
            <a:off x="1318937" y="5338031"/>
            <a:ext cx="1427920" cy="3231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spcBef>
                <a:spcPct val="50000"/>
              </a:spcBef>
              <a:defRPr/>
            </a:pPr>
            <a:r>
              <a:rPr lang="en-US" sz="1500" dirty="0">
                <a:solidFill>
                  <a:schemeClr val="accent1"/>
                </a:solidFill>
                <a:latin typeface="Arial" charset="0"/>
                <a:ea typeface="ＭＳ Ｐゴシック" pitchFamily="16" charset="-128"/>
              </a:rPr>
              <a:t>DLP Endpoint</a:t>
            </a:r>
          </a:p>
        </p:txBody>
      </p:sp>
      <p:pic>
        <p:nvPicPr>
          <p:cNvPr id="55" name="Picture 7" descr="cd"/>
          <p:cNvPicPr>
            <a:picLocks noChangeAspect="1" noChangeArrowheads="1"/>
          </p:cNvPicPr>
          <p:nvPr/>
        </p:nvPicPr>
        <p:blipFill>
          <a:blip r:embed="rId8" cstate="print"/>
          <a:srcRect/>
          <a:stretch>
            <a:fillRect/>
          </a:stretch>
        </p:blipFill>
        <p:spPr bwMode="auto">
          <a:xfrm>
            <a:off x="414543" y="3088792"/>
            <a:ext cx="287338" cy="288925"/>
          </a:xfrm>
          <a:prstGeom prst="rect">
            <a:avLst/>
          </a:prstGeom>
          <a:noFill/>
          <a:ln w="9525">
            <a:noFill/>
            <a:miter lim="800000"/>
            <a:headEnd/>
            <a:tailEnd/>
          </a:ln>
        </p:spPr>
      </p:pic>
      <p:pic>
        <p:nvPicPr>
          <p:cNvPr id="56" name="Picture 2"/>
          <p:cNvPicPr>
            <a:picLocks noChangeAspect="1" noChangeArrowheads="1"/>
          </p:cNvPicPr>
          <p:nvPr/>
        </p:nvPicPr>
        <p:blipFill>
          <a:blip r:embed="rId9" cstate="print"/>
          <a:srcRect t="10870" b="5435"/>
          <a:stretch>
            <a:fillRect/>
          </a:stretch>
        </p:blipFill>
        <p:spPr bwMode="auto">
          <a:xfrm>
            <a:off x="5329443" y="1484151"/>
            <a:ext cx="1590675" cy="1065494"/>
          </a:xfrm>
          <a:prstGeom prst="rect">
            <a:avLst/>
          </a:prstGeom>
          <a:noFill/>
          <a:ln w="9525">
            <a:noFill/>
            <a:miter lim="800000"/>
            <a:headEnd/>
            <a:tailEnd/>
          </a:ln>
          <a:effectLst>
            <a:outerShdw blurRad="50800" sx="101000" sy="101000" algn="ctr" rotWithShape="0">
              <a:prstClr val="black">
                <a:alpha val="20000"/>
              </a:prstClr>
            </a:outerShdw>
          </a:effectLst>
        </p:spPr>
      </p:pic>
      <p:grpSp>
        <p:nvGrpSpPr>
          <p:cNvPr id="57" name="Group 56"/>
          <p:cNvGrpSpPr/>
          <p:nvPr/>
        </p:nvGrpSpPr>
        <p:grpSpPr>
          <a:xfrm>
            <a:off x="4728383" y="4477129"/>
            <a:ext cx="1252732" cy="310219"/>
            <a:chOff x="1738824" y="2344687"/>
            <a:chExt cx="1571995" cy="310219"/>
          </a:xfrm>
          <a:solidFill>
            <a:srgbClr val="FF0000"/>
          </a:solidFill>
        </p:grpSpPr>
        <p:sp>
          <p:nvSpPr>
            <p:cNvPr id="58" name="Rectangle 57"/>
            <p:cNvSpPr/>
            <p:nvPr/>
          </p:nvSpPr>
          <p:spPr bwMode="auto">
            <a:xfrm rot="5400000">
              <a:off x="2370947" y="1715035"/>
              <a:ext cx="310219" cy="1569524"/>
            </a:xfrm>
            <a:prstGeom prst="rect">
              <a:avLst/>
            </a:prstGeom>
            <a:grp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59" name="Text Box 114"/>
            <p:cNvSpPr txBox="1">
              <a:spLocks noChangeArrowheads="1"/>
            </p:cNvSpPr>
            <p:nvPr/>
          </p:nvSpPr>
          <p:spPr bwMode="auto">
            <a:xfrm>
              <a:off x="1738824" y="2366666"/>
              <a:ext cx="1559748" cy="237423"/>
            </a:xfrm>
            <a:prstGeom prst="rect">
              <a:avLst/>
            </a:prstGeom>
            <a:grpFill/>
            <a:ln w="9525" algn="ctr">
              <a:noFill/>
              <a:miter lim="800000"/>
              <a:headEnd/>
              <a:tailEnd/>
            </a:ln>
          </p:spPr>
          <p:txBody>
            <a:bodyPr lIns="0" tIns="0" rIns="0" bIns="0" anchor="ctr" anchorCtr="0"/>
            <a:lstStyle/>
            <a:p>
              <a:pPr algn="ctr"/>
              <a:r>
                <a:rPr lang="en-US" sz="1300" dirty="0">
                  <a:solidFill>
                    <a:schemeClr val="bg1"/>
                  </a:solidFill>
                  <a:ea typeface="儷黑 Pro"/>
                  <a:cs typeface="儷黑 Pro"/>
                </a:rPr>
                <a:t>Data-in-Motion</a:t>
              </a:r>
            </a:p>
          </p:txBody>
        </p:sp>
      </p:grpSp>
      <p:grpSp>
        <p:nvGrpSpPr>
          <p:cNvPr id="60" name="Group 59"/>
          <p:cNvGrpSpPr/>
          <p:nvPr/>
        </p:nvGrpSpPr>
        <p:grpSpPr>
          <a:xfrm>
            <a:off x="3822960" y="2754274"/>
            <a:ext cx="1252732" cy="310219"/>
            <a:chOff x="1738824" y="2344687"/>
            <a:chExt cx="1571995" cy="310219"/>
          </a:xfrm>
          <a:solidFill>
            <a:srgbClr val="FF0000"/>
          </a:solidFill>
        </p:grpSpPr>
        <p:sp>
          <p:nvSpPr>
            <p:cNvPr id="61" name="Rectangle 60"/>
            <p:cNvSpPr/>
            <p:nvPr/>
          </p:nvSpPr>
          <p:spPr bwMode="auto">
            <a:xfrm rot="5400000">
              <a:off x="2370947" y="1715035"/>
              <a:ext cx="310219" cy="1569524"/>
            </a:xfrm>
            <a:prstGeom prst="rect">
              <a:avLst/>
            </a:prstGeom>
            <a:grp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62" name="Text Box 114"/>
            <p:cNvSpPr txBox="1">
              <a:spLocks noChangeArrowheads="1"/>
            </p:cNvSpPr>
            <p:nvPr/>
          </p:nvSpPr>
          <p:spPr bwMode="auto">
            <a:xfrm>
              <a:off x="1738824" y="2366666"/>
              <a:ext cx="1559748" cy="237423"/>
            </a:xfrm>
            <a:prstGeom prst="rect">
              <a:avLst/>
            </a:prstGeom>
            <a:grpFill/>
            <a:ln w="9525" algn="ctr">
              <a:noFill/>
              <a:miter lim="800000"/>
              <a:headEnd/>
              <a:tailEnd/>
            </a:ln>
          </p:spPr>
          <p:txBody>
            <a:bodyPr lIns="0" tIns="0" rIns="0" bIns="0" anchor="ctr" anchorCtr="0"/>
            <a:lstStyle/>
            <a:p>
              <a:pPr algn="ctr"/>
              <a:r>
                <a:rPr lang="en-US" sz="1300" dirty="0">
                  <a:solidFill>
                    <a:schemeClr val="bg1"/>
                  </a:solidFill>
                  <a:ea typeface="儷黑 Pro"/>
                  <a:cs typeface="儷黑 Pro"/>
                </a:rPr>
                <a:t>Data-at-Rest</a:t>
              </a:r>
            </a:p>
          </p:txBody>
        </p:sp>
      </p:grpSp>
      <p:grpSp>
        <p:nvGrpSpPr>
          <p:cNvPr id="63" name="Group 62"/>
          <p:cNvGrpSpPr/>
          <p:nvPr/>
        </p:nvGrpSpPr>
        <p:grpSpPr>
          <a:xfrm>
            <a:off x="288316" y="4712470"/>
            <a:ext cx="1252732" cy="310219"/>
            <a:chOff x="1738824" y="2344687"/>
            <a:chExt cx="1571995" cy="310219"/>
          </a:xfrm>
          <a:solidFill>
            <a:srgbClr val="FF0000"/>
          </a:solidFill>
        </p:grpSpPr>
        <p:sp>
          <p:nvSpPr>
            <p:cNvPr id="64" name="Rectangle 63"/>
            <p:cNvSpPr/>
            <p:nvPr/>
          </p:nvSpPr>
          <p:spPr bwMode="auto">
            <a:xfrm rot="5400000">
              <a:off x="2370947" y="1715035"/>
              <a:ext cx="310219" cy="1569524"/>
            </a:xfrm>
            <a:prstGeom prst="rect">
              <a:avLst/>
            </a:prstGeom>
            <a:grp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65" name="Text Box 114"/>
            <p:cNvSpPr txBox="1">
              <a:spLocks noChangeArrowheads="1"/>
            </p:cNvSpPr>
            <p:nvPr/>
          </p:nvSpPr>
          <p:spPr bwMode="auto">
            <a:xfrm>
              <a:off x="1738824" y="2366666"/>
              <a:ext cx="1559748" cy="237423"/>
            </a:xfrm>
            <a:prstGeom prst="rect">
              <a:avLst/>
            </a:prstGeom>
            <a:grpFill/>
            <a:ln w="9525" algn="ctr">
              <a:noFill/>
              <a:miter lim="800000"/>
              <a:headEnd/>
              <a:tailEnd/>
            </a:ln>
          </p:spPr>
          <p:txBody>
            <a:bodyPr lIns="0" tIns="0" rIns="0" bIns="0" anchor="ctr" anchorCtr="0"/>
            <a:lstStyle/>
            <a:p>
              <a:pPr algn="ctr"/>
              <a:r>
                <a:rPr lang="en-US" sz="1300" dirty="0">
                  <a:solidFill>
                    <a:schemeClr val="bg1"/>
                  </a:solidFill>
                  <a:ea typeface="儷黑 Pro"/>
                  <a:cs typeface="儷黑 Pro"/>
                </a:rPr>
                <a:t>Data-in-Use</a:t>
              </a:r>
            </a:p>
          </p:txBody>
        </p:sp>
      </p:grpSp>
      <p:pic>
        <p:nvPicPr>
          <p:cNvPr id="66" name="Picture 65" descr="46889-128-printer-icon.png"/>
          <p:cNvPicPr>
            <a:picLocks noChangeAspect="1"/>
          </p:cNvPicPr>
          <p:nvPr/>
        </p:nvPicPr>
        <p:blipFill>
          <a:blip r:embed="rId10" cstate="print"/>
          <a:stretch>
            <a:fillRect/>
          </a:stretch>
        </p:blipFill>
        <p:spPr>
          <a:xfrm>
            <a:off x="323669" y="3939869"/>
            <a:ext cx="593945" cy="593945"/>
          </a:xfrm>
          <a:prstGeom prst="rect">
            <a:avLst/>
          </a:prstGeom>
        </p:spPr>
      </p:pic>
      <p:grpSp>
        <p:nvGrpSpPr>
          <p:cNvPr id="67" name="Group 66"/>
          <p:cNvGrpSpPr/>
          <p:nvPr/>
        </p:nvGrpSpPr>
        <p:grpSpPr>
          <a:xfrm>
            <a:off x="1565035" y="4393869"/>
            <a:ext cx="913242" cy="679870"/>
            <a:chOff x="628055" y="5401608"/>
            <a:chExt cx="783477" cy="583267"/>
          </a:xfrm>
        </p:grpSpPr>
        <p:pic>
          <p:nvPicPr>
            <p:cNvPr id="68" name="Picture 67" descr="computer.png"/>
            <p:cNvPicPr>
              <a:picLocks noChangeAspect="1"/>
            </p:cNvPicPr>
            <p:nvPr/>
          </p:nvPicPr>
          <p:blipFill>
            <a:blip r:embed="rId11" cstate="print"/>
            <a:stretch>
              <a:fillRect/>
            </a:stretch>
          </p:blipFill>
          <p:spPr>
            <a:xfrm>
              <a:off x="786930" y="5401608"/>
              <a:ext cx="624602" cy="515660"/>
            </a:xfrm>
            <a:prstGeom prst="rect">
              <a:avLst/>
            </a:prstGeom>
          </p:spPr>
        </p:pic>
        <p:pic>
          <p:nvPicPr>
            <p:cNvPr id="69" name="Picture 68" descr="storage.png"/>
            <p:cNvPicPr>
              <a:picLocks noChangeAspect="1"/>
            </p:cNvPicPr>
            <p:nvPr/>
          </p:nvPicPr>
          <p:blipFill>
            <a:blip r:embed="rId12" cstate="print"/>
            <a:stretch>
              <a:fillRect/>
            </a:stretch>
          </p:blipFill>
          <p:spPr>
            <a:xfrm>
              <a:off x="628055" y="5732828"/>
              <a:ext cx="255622" cy="252047"/>
            </a:xfrm>
            <a:prstGeom prst="rect">
              <a:avLst/>
            </a:prstGeom>
          </p:spPr>
        </p:pic>
      </p:grpSp>
      <p:pic>
        <p:nvPicPr>
          <p:cNvPr id="70" name="Picture 82" descr="mfe_logo_rgb_sm2"/>
          <p:cNvPicPr>
            <a:picLocks noChangeAspect="1" noChangeArrowheads="1"/>
          </p:cNvPicPr>
          <p:nvPr/>
        </p:nvPicPr>
        <p:blipFill>
          <a:blip r:embed="rId13" cstate="print"/>
          <a:srcRect r="75226" b="-4918"/>
          <a:stretch>
            <a:fillRect/>
          </a:stretch>
        </p:blipFill>
        <p:spPr bwMode="gray">
          <a:xfrm>
            <a:off x="1930313" y="4999905"/>
            <a:ext cx="268296" cy="258956"/>
          </a:xfrm>
          <a:prstGeom prst="rect">
            <a:avLst/>
          </a:prstGeom>
          <a:noFill/>
          <a:ln w="9525">
            <a:noFill/>
            <a:miter lim="800000"/>
            <a:headEnd/>
            <a:tailEnd/>
          </a:ln>
        </p:spPr>
      </p:pic>
      <p:grpSp>
        <p:nvGrpSpPr>
          <p:cNvPr id="71" name="Group 70"/>
          <p:cNvGrpSpPr/>
          <p:nvPr/>
        </p:nvGrpSpPr>
        <p:grpSpPr>
          <a:xfrm>
            <a:off x="3831230" y="4423815"/>
            <a:ext cx="670742" cy="727064"/>
            <a:chOff x="-2675634" y="3899975"/>
            <a:chExt cx="770632" cy="835345"/>
          </a:xfrm>
        </p:grpSpPr>
        <p:pic>
          <p:nvPicPr>
            <p:cNvPr id="72" name="Picture 71" descr="servers.png"/>
            <p:cNvPicPr>
              <a:picLocks noChangeAspect="1"/>
            </p:cNvPicPr>
            <p:nvPr/>
          </p:nvPicPr>
          <p:blipFill>
            <a:blip r:embed="rId14" cstate="print"/>
            <a:srcRect r="44894"/>
            <a:stretch>
              <a:fillRect/>
            </a:stretch>
          </p:blipFill>
          <p:spPr>
            <a:xfrm>
              <a:off x="-2438931" y="3899975"/>
              <a:ext cx="278725" cy="602941"/>
            </a:xfrm>
            <a:prstGeom prst="rect">
              <a:avLst/>
            </a:prstGeom>
          </p:spPr>
        </p:pic>
        <p:pic>
          <p:nvPicPr>
            <p:cNvPr id="73" name="Picture 72" descr="servers.png"/>
            <p:cNvPicPr>
              <a:picLocks noChangeAspect="1"/>
            </p:cNvPicPr>
            <p:nvPr/>
          </p:nvPicPr>
          <p:blipFill>
            <a:blip r:embed="rId14" cstate="print"/>
            <a:srcRect r="44894"/>
            <a:stretch>
              <a:fillRect/>
            </a:stretch>
          </p:blipFill>
          <p:spPr>
            <a:xfrm>
              <a:off x="-2675634" y="4037131"/>
              <a:ext cx="322757" cy="698189"/>
            </a:xfrm>
            <a:prstGeom prst="rect">
              <a:avLst/>
            </a:prstGeom>
          </p:spPr>
        </p:pic>
        <p:pic>
          <p:nvPicPr>
            <p:cNvPr id="74" name="Picture 73" descr="servers.png"/>
            <p:cNvPicPr>
              <a:picLocks noChangeAspect="1"/>
            </p:cNvPicPr>
            <p:nvPr/>
          </p:nvPicPr>
          <p:blipFill>
            <a:blip r:embed="rId14" cstate="print"/>
            <a:srcRect r="44894"/>
            <a:stretch>
              <a:fillRect/>
            </a:stretch>
          </p:blipFill>
          <p:spPr>
            <a:xfrm>
              <a:off x="-2227759" y="4037131"/>
              <a:ext cx="322757" cy="698189"/>
            </a:xfrm>
            <a:prstGeom prst="rect">
              <a:avLst/>
            </a:prstGeom>
          </p:spPr>
        </p:pic>
      </p:grpSp>
      <p:grpSp>
        <p:nvGrpSpPr>
          <p:cNvPr id="75" name="Group 74"/>
          <p:cNvGrpSpPr/>
          <p:nvPr/>
        </p:nvGrpSpPr>
        <p:grpSpPr>
          <a:xfrm>
            <a:off x="4270809" y="3138354"/>
            <a:ext cx="670742" cy="727064"/>
            <a:chOff x="-2675634" y="3899975"/>
            <a:chExt cx="770632" cy="835345"/>
          </a:xfrm>
        </p:grpSpPr>
        <p:pic>
          <p:nvPicPr>
            <p:cNvPr id="76" name="Picture 75" descr="servers.png"/>
            <p:cNvPicPr>
              <a:picLocks noChangeAspect="1"/>
            </p:cNvPicPr>
            <p:nvPr/>
          </p:nvPicPr>
          <p:blipFill>
            <a:blip r:embed="rId14" cstate="print"/>
            <a:srcRect r="44894"/>
            <a:stretch>
              <a:fillRect/>
            </a:stretch>
          </p:blipFill>
          <p:spPr>
            <a:xfrm>
              <a:off x="-2438931" y="3899975"/>
              <a:ext cx="278725" cy="602941"/>
            </a:xfrm>
            <a:prstGeom prst="rect">
              <a:avLst/>
            </a:prstGeom>
          </p:spPr>
        </p:pic>
        <p:pic>
          <p:nvPicPr>
            <p:cNvPr id="77" name="Picture 76" descr="servers.png"/>
            <p:cNvPicPr>
              <a:picLocks noChangeAspect="1"/>
            </p:cNvPicPr>
            <p:nvPr/>
          </p:nvPicPr>
          <p:blipFill>
            <a:blip r:embed="rId14" cstate="print"/>
            <a:srcRect r="44894"/>
            <a:stretch>
              <a:fillRect/>
            </a:stretch>
          </p:blipFill>
          <p:spPr>
            <a:xfrm>
              <a:off x="-2675634" y="4037131"/>
              <a:ext cx="322757" cy="698189"/>
            </a:xfrm>
            <a:prstGeom prst="rect">
              <a:avLst/>
            </a:prstGeom>
          </p:spPr>
        </p:pic>
        <p:pic>
          <p:nvPicPr>
            <p:cNvPr id="78" name="Picture 77" descr="servers.png"/>
            <p:cNvPicPr>
              <a:picLocks noChangeAspect="1"/>
            </p:cNvPicPr>
            <p:nvPr/>
          </p:nvPicPr>
          <p:blipFill>
            <a:blip r:embed="rId14" cstate="print"/>
            <a:srcRect r="44894"/>
            <a:stretch>
              <a:fillRect/>
            </a:stretch>
          </p:blipFill>
          <p:spPr>
            <a:xfrm>
              <a:off x="-2227759" y="4037131"/>
              <a:ext cx="322757" cy="698189"/>
            </a:xfrm>
            <a:prstGeom prst="rect">
              <a:avLst/>
            </a:prstGeom>
          </p:spPr>
        </p:pic>
      </p:grpSp>
      <p:grpSp>
        <p:nvGrpSpPr>
          <p:cNvPr id="79" name="Group 78"/>
          <p:cNvGrpSpPr/>
          <p:nvPr/>
        </p:nvGrpSpPr>
        <p:grpSpPr>
          <a:xfrm>
            <a:off x="3707610" y="2173184"/>
            <a:ext cx="742188" cy="483964"/>
            <a:chOff x="4347749" y="1818820"/>
            <a:chExt cx="656462" cy="428064"/>
          </a:xfrm>
        </p:grpSpPr>
        <p:pic>
          <p:nvPicPr>
            <p:cNvPr id="80" name="Picture 79" descr="storage.png"/>
            <p:cNvPicPr>
              <a:picLocks noChangeAspect="1"/>
            </p:cNvPicPr>
            <p:nvPr/>
          </p:nvPicPr>
          <p:blipFill>
            <a:blip r:embed="rId12" cstate="print"/>
            <a:stretch>
              <a:fillRect/>
            </a:stretch>
          </p:blipFill>
          <p:spPr>
            <a:xfrm>
              <a:off x="4713509" y="1818820"/>
              <a:ext cx="290702" cy="286636"/>
            </a:xfrm>
            <a:prstGeom prst="rect">
              <a:avLst/>
            </a:prstGeom>
          </p:spPr>
        </p:pic>
        <p:pic>
          <p:nvPicPr>
            <p:cNvPr id="81" name="Picture 80" descr="storage.png"/>
            <p:cNvPicPr>
              <a:picLocks noChangeAspect="1"/>
            </p:cNvPicPr>
            <p:nvPr/>
          </p:nvPicPr>
          <p:blipFill>
            <a:blip r:embed="rId12" cstate="print"/>
            <a:stretch>
              <a:fillRect/>
            </a:stretch>
          </p:blipFill>
          <p:spPr>
            <a:xfrm>
              <a:off x="4347749" y="1818820"/>
              <a:ext cx="290702" cy="286636"/>
            </a:xfrm>
            <a:prstGeom prst="rect">
              <a:avLst/>
            </a:prstGeom>
          </p:spPr>
        </p:pic>
        <p:pic>
          <p:nvPicPr>
            <p:cNvPr id="82" name="Picture 81" descr="storage.png"/>
            <p:cNvPicPr>
              <a:picLocks noChangeAspect="1"/>
            </p:cNvPicPr>
            <p:nvPr/>
          </p:nvPicPr>
          <p:blipFill>
            <a:blip r:embed="rId12" cstate="print"/>
            <a:stretch>
              <a:fillRect/>
            </a:stretch>
          </p:blipFill>
          <p:spPr>
            <a:xfrm>
              <a:off x="4525519" y="1950169"/>
              <a:ext cx="300924" cy="296715"/>
            </a:xfrm>
            <a:prstGeom prst="rect">
              <a:avLst/>
            </a:prstGeom>
          </p:spPr>
        </p:pic>
      </p:grpSp>
      <p:grpSp>
        <p:nvGrpSpPr>
          <p:cNvPr id="83" name="Group 82"/>
          <p:cNvGrpSpPr/>
          <p:nvPr/>
        </p:nvGrpSpPr>
        <p:grpSpPr>
          <a:xfrm>
            <a:off x="7202244" y="3787928"/>
            <a:ext cx="668886" cy="451824"/>
            <a:chOff x="4713509" y="2057359"/>
            <a:chExt cx="591626" cy="399636"/>
          </a:xfrm>
        </p:grpSpPr>
        <p:pic>
          <p:nvPicPr>
            <p:cNvPr id="84" name="Picture 83" descr="storage.png"/>
            <p:cNvPicPr>
              <a:picLocks noChangeAspect="1"/>
            </p:cNvPicPr>
            <p:nvPr/>
          </p:nvPicPr>
          <p:blipFill>
            <a:blip r:embed="rId12" cstate="print"/>
            <a:stretch>
              <a:fillRect/>
            </a:stretch>
          </p:blipFill>
          <p:spPr>
            <a:xfrm>
              <a:off x="4713509" y="2057359"/>
              <a:ext cx="290702" cy="286636"/>
            </a:xfrm>
            <a:prstGeom prst="rect">
              <a:avLst/>
            </a:prstGeom>
          </p:spPr>
        </p:pic>
        <p:pic>
          <p:nvPicPr>
            <p:cNvPr id="85" name="Picture 84" descr="storage.png"/>
            <p:cNvPicPr>
              <a:picLocks noChangeAspect="1"/>
            </p:cNvPicPr>
            <p:nvPr/>
          </p:nvPicPr>
          <p:blipFill>
            <a:blip r:embed="rId12" cstate="print"/>
            <a:stretch>
              <a:fillRect/>
            </a:stretch>
          </p:blipFill>
          <p:spPr>
            <a:xfrm>
              <a:off x="5004211" y="2160280"/>
              <a:ext cx="300924" cy="296715"/>
            </a:xfrm>
            <a:prstGeom prst="rect">
              <a:avLst/>
            </a:prstGeom>
          </p:spPr>
        </p:pic>
      </p:grpSp>
      <p:pic>
        <p:nvPicPr>
          <p:cNvPr id="86" name="Picture 118" descr="McAfee"/>
          <p:cNvPicPr>
            <a:picLocks noChangeAspect="1" noChangeArrowheads="1"/>
          </p:cNvPicPr>
          <p:nvPr/>
        </p:nvPicPr>
        <p:blipFill>
          <a:blip r:embed="rId4" cstate="print"/>
          <a:srcRect/>
          <a:stretch>
            <a:fillRect/>
          </a:stretch>
        </p:blipFill>
        <p:spPr bwMode="auto">
          <a:xfrm>
            <a:off x="6778485" y="4068616"/>
            <a:ext cx="859312" cy="559710"/>
          </a:xfrm>
          <a:prstGeom prst="rect">
            <a:avLst/>
          </a:prstGeom>
          <a:noFill/>
          <a:ln w="9525">
            <a:noFill/>
            <a:miter lim="800000"/>
            <a:headEnd/>
            <a:tailEnd/>
          </a:ln>
        </p:spPr>
      </p:pic>
      <p:pic>
        <p:nvPicPr>
          <p:cNvPr id="87" name="Picture 86" descr="laptop-1.png"/>
          <p:cNvPicPr>
            <a:picLocks noChangeAspect="1"/>
          </p:cNvPicPr>
          <p:nvPr/>
        </p:nvPicPr>
        <p:blipFill>
          <a:blip r:embed="rId15" cstate="print"/>
          <a:srcRect l="6174" t="18306" r="9930" b="17339"/>
          <a:stretch>
            <a:fillRect/>
          </a:stretch>
        </p:blipFill>
        <p:spPr>
          <a:xfrm>
            <a:off x="1210459" y="3311265"/>
            <a:ext cx="719850" cy="552188"/>
          </a:xfrm>
          <a:prstGeom prst="rect">
            <a:avLst/>
          </a:prstGeom>
        </p:spPr>
      </p:pic>
      <p:pic>
        <p:nvPicPr>
          <p:cNvPr id="88" name="Picture 82" descr="mfe_logo_rgb_sm2"/>
          <p:cNvPicPr>
            <a:picLocks noChangeAspect="1" noChangeArrowheads="1"/>
          </p:cNvPicPr>
          <p:nvPr/>
        </p:nvPicPr>
        <p:blipFill>
          <a:blip r:embed="rId13" cstate="print"/>
          <a:srcRect r="75226" b="-4918"/>
          <a:stretch>
            <a:fillRect/>
          </a:stretch>
        </p:blipFill>
        <p:spPr bwMode="gray">
          <a:xfrm>
            <a:off x="1516845" y="3918832"/>
            <a:ext cx="268296" cy="258956"/>
          </a:xfrm>
          <a:prstGeom prst="rect">
            <a:avLst/>
          </a:prstGeom>
          <a:noFill/>
          <a:ln w="9525">
            <a:noFill/>
            <a:miter lim="800000"/>
            <a:headEnd/>
            <a:tailEnd/>
          </a:ln>
        </p:spPr>
      </p:pic>
      <p:pic>
        <p:nvPicPr>
          <p:cNvPr id="92" name="Picture 91" descr="wireless-router-icon.png"/>
          <p:cNvPicPr>
            <a:picLocks noChangeAspect="1"/>
          </p:cNvPicPr>
          <p:nvPr/>
        </p:nvPicPr>
        <p:blipFill>
          <a:blip r:embed="rId16" cstate="print"/>
          <a:srcRect l="11424" t="18886" r="11822" b="19097"/>
          <a:stretch>
            <a:fillRect/>
          </a:stretch>
        </p:blipFill>
        <p:spPr>
          <a:xfrm>
            <a:off x="2097709" y="3218506"/>
            <a:ext cx="518014" cy="334844"/>
          </a:xfrm>
          <a:prstGeom prst="rect">
            <a:avLst/>
          </a:prstGeom>
        </p:spPr>
      </p:pic>
      <p:pic>
        <p:nvPicPr>
          <p:cNvPr id="93" name="Picture 92" descr="mobile_phone_icon.png"/>
          <p:cNvPicPr>
            <a:picLocks noChangeAspect="1"/>
          </p:cNvPicPr>
          <p:nvPr/>
        </p:nvPicPr>
        <p:blipFill>
          <a:blip r:embed="rId17" cstate="print"/>
          <a:srcRect l="20398" r="25577"/>
          <a:stretch>
            <a:fillRect/>
          </a:stretch>
        </p:blipFill>
        <p:spPr>
          <a:xfrm>
            <a:off x="788842" y="2941836"/>
            <a:ext cx="170068" cy="314791"/>
          </a:xfrm>
          <a:prstGeom prst="rect">
            <a:avLst/>
          </a:prstGeom>
        </p:spPr>
      </p:pic>
      <p:sp>
        <p:nvSpPr>
          <p:cNvPr id="94" name="Slide Number Placeholder 175"/>
          <p:cNvSpPr txBox="1">
            <a:spLocks/>
          </p:cNvSpPr>
          <p:nvPr/>
        </p:nvSpPr>
        <p:spPr>
          <a:xfrm>
            <a:off x="504825" y="6464300"/>
            <a:ext cx="455613" cy="215900"/>
          </a:xfrm>
          <a:prstGeom prst="rect">
            <a:avLst/>
          </a:prstGeom>
        </p:spPr>
        <p:txBody>
          <a:bodyPr>
            <a:normAutofit fontScale="55000" lnSpcReduction="20000"/>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defRPr/>
            </a:pPr>
            <a:fld id="{2B23B61D-7848-407F-A498-9F4C233B09A8}" type="slidenum">
              <a:rPr lang="en-US" smtClean="0"/>
              <a:pPr>
                <a:defRPr/>
              </a:pPr>
              <a:t>5</a:t>
            </a:fld>
            <a:endParaRPr lang="en-US"/>
          </a:p>
        </p:txBody>
      </p:sp>
      <p:sp>
        <p:nvSpPr>
          <p:cNvPr id="95" name="Date Placeholder 94"/>
          <p:cNvSpPr>
            <a:spLocks noGrp="1"/>
          </p:cNvSpPr>
          <p:nvPr>
            <p:ph type="dt" sz="half" idx="10"/>
          </p:nvPr>
        </p:nvSpPr>
        <p:spPr/>
        <p:txBody>
          <a:bodyPr/>
          <a:lstStyle/>
          <a:p>
            <a:fld id="{50C846EC-C7D4-4A9F-B509-D3B7947AEA16}" type="datetime1">
              <a:rPr lang="en-US" smtClean="0"/>
              <a:t>9/8/25</a:t>
            </a:fld>
            <a:endParaRPr lang="en-US" dirty="0"/>
          </a:p>
        </p:txBody>
      </p:sp>
    </p:spTree>
    <p:extLst>
      <p:ext uri="{BB962C8B-B14F-4D97-AF65-F5344CB8AC3E}">
        <p14:creationId xmlns:p14="http://schemas.microsoft.com/office/powerpoint/2010/main" val="22289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barn(inVertical)">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arn(inVertical)">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br>
              <a:rPr lang="en-US" dirty="0"/>
            </a:br>
            <a:r>
              <a:rPr lang="en-US" sz="3600" dirty="0" err="1"/>
              <a:t>Những</a:t>
            </a:r>
            <a:r>
              <a:rPr lang="en-US" sz="3600" dirty="0"/>
              <a:t> </a:t>
            </a:r>
            <a:r>
              <a:rPr lang="en-US" sz="3600" dirty="0" err="1"/>
              <a:t>trạng</a:t>
            </a:r>
            <a:r>
              <a:rPr lang="en-US" sz="3600" dirty="0"/>
              <a:t> </a:t>
            </a:r>
            <a:r>
              <a:rPr lang="en-US" sz="3600" dirty="0" err="1"/>
              <a:t>thái</a:t>
            </a:r>
            <a:r>
              <a:rPr lang="en-US" sz="3600" dirty="0"/>
              <a:t> </a:t>
            </a:r>
            <a:r>
              <a:rPr lang="en-US" sz="3600" dirty="0" err="1"/>
              <a:t>của</a:t>
            </a:r>
            <a:r>
              <a:rPr lang="en-US" sz="3600" dirty="0"/>
              <a:t> </a:t>
            </a:r>
            <a:r>
              <a:rPr lang="en-US" sz="3600" dirty="0" err="1"/>
              <a:t>thông</a:t>
            </a:r>
            <a:r>
              <a:rPr lang="en-US" sz="3600" dirty="0"/>
              <a:t> tin - </a:t>
            </a:r>
            <a:r>
              <a:rPr lang="en-US" sz="3600" dirty="0" err="1"/>
              <a:t>tt</a:t>
            </a:r>
            <a:endParaRPr lang="en-US" sz="3600"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6</a:t>
            </a:fld>
            <a:endParaRPr lang="en-US" dirty="0">
              <a:solidFill>
                <a:srgbClr val="FFFFFF"/>
              </a:solidFill>
            </a:endParaRPr>
          </a:p>
        </p:txBody>
      </p:sp>
      <p:grpSp>
        <p:nvGrpSpPr>
          <p:cNvPr id="5" name="Group 4"/>
          <p:cNvGrpSpPr/>
          <p:nvPr/>
        </p:nvGrpSpPr>
        <p:grpSpPr>
          <a:xfrm>
            <a:off x="158390" y="1516698"/>
            <a:ext cx="8685573" cy="4882516"/>
            <a:chOff x="158390" y="1249363"/>
            <a:chExt cx="8685573" cy="5149851"/>
          </a:xfrm>
        </p:grpSpPr>
        <p:sp>
          <p:nvSpPr>
            <p:cNvPr id="7" name="Freeform 6"/>
            <p:cNvSpPr/>
            <p:nvPr/>
          </p:nvSpPr>
          <p:spPr bwMode="auto">
            <a:xfrm flipH="1">
              <a:off x="815973" y="2299937"/>
              <a:ext cx="1042514" cy="3084900"/>
            </a:xfrm>
            <a:custGeom>
              <a:avLst/>
              <a:gdLst>
                <a:gd name="connsiteX0" fmla="*/ 0 w 136478"/>
                <a:gd name="connsiteY0" fmla="*/ 0 h 3063922"/>
                <a:gd name="connsiteX1" fmla="*/ 136478 w 136478"/>
                <a:gd name="connsiteY1" fmla="*/ 0 h 3063922"/>
                <a:gd name="connsiteX2" fmla="*/ 136478 w 136478"/>
                <a:gd name="connsiteY2" fmla="*/ 3063922 h 3063922"/>
                <a:gd name="connsiteX3" fmla="*/ 6824 w 136478"/>
                <a:gd name="connsiteY3" fmla="*/ 3063922 h 3063922"/>
              </a:gdLst>
              <a:ahLst/>
              <a:cxnLst>
                <a:cxn ang="0">
                  <a:pos x="connsiteX0" y="connsiteY0"/>
                </a:cxn>
                <a:cxn ang="0">
                  <a:pos x="connsiteX1" y="connsiteY1"/>
                </a:cxn>
                <a:cxn ang="0">
                  <a:pos x="connsiteX2" y="connsiteY2"/>
                </a:cxn>
                <a:cxn ang="0">
                  <a:pos x="connsiteX3" y="connsiteY3"/>
                </a:cxn>
              </a:cxnLst>
              <a:rect l="l" t="t" r="r" b="b"/>
              <a:pathLst>
                <a:path w="136478" h="3063922">
                  <a:moveTo>
                    <a:pt x="0" y="0"/>
                  </a:moveTo>
                  <a:lnTo>
                    <a:pt x="136478" y="0"/>
                  </a:lnTo>
                  <a:lnTo>
                    <a:pt x="136478" y="3063922"/>
                  </a:lnTo>
                  <a:lnTo>
                    <a:pt x="6824" y="3063922"/>
                  </a:lnTo>
                </a:path>
              </a:pathLst>
            </a:custGeom>
            <a:noFill/>
            <a:ln w="28575" cap="flat" cmpd="sng" algn="ctr">
              <a:solidFill>
                <a:srgbClr val="004064">
                  <a:alpha val="25098"/>
                </a:srgbClr>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MS PGothic" pitchFamily="34" charset="-128"/>
              </a:endParaRPr>
            </a:p>
          </p:txBody>
        </p:sp>
        <p:pic>
          <p:nvPicPr>
            <p:cNvPr id="8" name="Picture 7" descr="hand_xray.jpg"/>
            <p:cNvPicPr>
              <a:picLocks noChangeAspect="1"/>
            </p:cNvPicPr>
            <p:nvPr/>
          </p:nvPicPr>
          <p:blipFill>
            <a:blip r:embed="rId2" cstate="print"/>
            <a:stretch>
              <a:fillRect/>
            </a:stretch>
          </p:blipFill>
          <p:spPr>
            <a:xfrm>
              <a:off x="422576" y="4007428"/>
              <a:ext cx="589221" cy="475672"/>
            </a:xfrm>
            <a:prstGeom prst="rect">
              <a:avLst/>
            </a:prstGeom>
          </p:spPr>
        </p:pic>
        <p:sp>
          <p:nvSpPr>
            <p:cNvPr id="9" name="Line 46"/>
            <p:cNvSpPr>
              <a:spLocks noChangeShapeType="1"/>
            </p:cNvSpPr>
            <p:nvPr/>
          </p:nvSpPr>
          <p:spPr bwMode="auto">
            <a:xfrm>
              <a:off x="1391477" y="3865181"/>
              <a:ext cx="461352" cy="0"/>
            </a:xfrm>
            <a:prstGeom prst="line">
              <a:avLst/>
            </a:prstGeom>
            <a:noFill/>
            <a:ln w="28575">
              <a:solidFill>
                <a:srgbClr val="004064">
                  <a:alpha val="25098"/>
                </a:srgbClr>
              </a:solidFill>
              <a:round/>
              <a:headEnd/>
              <a:tailEnd type="triangle" w="med" len="med"/>
            </a:ln>
          </p:spPr>
          <p:txBody>
            <a:bodyPr/>
            <a:lstStyle/>
            <a:p>
              <a:endParaRPr lang="en-US">
                <a:solidFill>
                  <a:schemeClr val="bg1"/>
                </a:solidFill>
              </a:endParaRPr>
            </a:p>
          </p:txBody>
        </p:sp>
        <p:sp>
          <p:nvSpPr>
            <p:cNvPr id="10" name="Rectangle 9"/>
            <p:cNvSpPr/>
            <p:nvPr/>
          </p:nvSpPr>
          <p:spPr bwMode="auto">
            <a:xfrm rot="5400000">
              <a:off x="281438" y="2944813"/>
              <a:ext cx="5149851" cy="1758951"/>
            </a:xfrm>
            <a:prstGeom prst="rect">
              <a:avLst/>
            </a:prstGeom>
            <a:gradFill>
              <a:gsLst>
                <a:gs pos="10000">
                  <a:srgbClr val="4796C9"/>
                </a:gs>
                <a:gs pos="60000">
                  <a:srgbClr val="7DB6D9">
                    <a:alpha val="80000"/>
                  </a:srgbClr>
                </a:gs>
                <a:gs pos="100000">
                  <a:srgbClr val="97C5E1">
                    <a:alpha val="40000"/>
                  </a:srgbClr>
                </a:gs>
              </a:gsLst>
              <a:lin ang="0" scaled="0"/>
            </a:gradFill>
            <a:ln w="9525" cap="flat" cmpd="sng" algn="ctr">
              <a:noFill/>
              <a:prstDash val="solid"/>
              <a:round/>
              <a:headEnd type="none" w="med" len="med"/>
              <a:tailEnd type="none" w="med" len="med"/>
            </a:ln>
            <a:effectLst>
              <a:outerShdw blurRad="76200" dir="18900000" sy="23000" kx="-1200000" algn="bl" rotWithShape="0">
                <a:prstClr val="black">
                  <a:alpha val="10000"/>
                </a:prstClr>
              </a:outerShdw>
              <a:reflection blurRad="6350" stA="50000" endA="300" endPos="5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MS PGothic" pitchFamily="34" charset="-128"/>
              </a:endParaRPr>
            </a:p>
          </p:txBody>
        </p:sp>
        <p:sp>
          <p:nvSpPr>
            <p:cNvPr id="11" name="Rectangle 10"/>
            <p:cNvSpPr/>
            <p:nvPr/>
          </p:nvSpPr>
          <p:spPr bwMode="auto">
            <a:xfrm rot="5400000">
              <a:off x="5942538" y="3497788"/>
              <a:ext cx="5149850" cy="653000"/>
            </a:xfrm>
            <a:prstGeom prst="rect">
              <a:avLst/>
            </a:prstGeom>
            <a:gradFill>
              <a:gsLst>
                <a:gs pos="0">
                  <a:srgbClr val="BCC4C8"/>
                </a:gs>
                <a:gs pos="40000">
                  <a:srgbClr val="D5DADD"/>
                </a:gs>
                <a:gs pos="100000">
                  <a:srgbClr val="E8EAEC"/>
                </a:gs>
              </a:gsLst>
              <a:lin ang="0" scaled="0"/>
            </a:gradFill>
            <a:ln w="9525" cap="flat" cmpd="sng" algn="ctr">
              <a:noFill/>
              <a:prstDash val="solid"/>
              <a:round/>
              <a:headEnd type="none" w="med" len="med"/>
              <a:tailEnd type="none" w="med" len="med"/>
            </a:ln>
            <a:effectLst>
              <a:outerShdw blurRad="76200" dir="18900000" sy="23000" kx="-1200000" algn="bl" rotWithShape="0">
                <a:prstClr val="black">
                  <a:alpha val="10000"/>
                </a:prstClr>
              </a:outerShdw>
              <a:reflection blurRad="6350" stA="50000" endA="300" endPos="5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MS PGothic" pitchFamily="34" charset="-128"/>
              </a:endParaRPr>
            </a:p>
          </p:txBody>
        </p:sp>
        <p:sp>
          <p:nvSpPr>
            <p:cNvPr id="12" name="Rectangle 11"/>
            <p:cNvSpPr/>
            <p:nvPr/>
          </p:nvSpPr>
          <p:spPr bwMode="auto">
            <a:xfrm rot="5400000">
              <a:off x="5236597" y="-2010342"/>
              <a:ext cx="347660" cy="6867073"/>
            </a:xfrm>
            <a:prstGeom prst="rect">
              <a:avLst/>
            </a:prstGeom>
            <a:gradFill>
              <a:gsLst>
                <a:gs pos="10000">
                  <a:srgbClr val="00456C"/>
                </a:gs>
                <a:gs pos="65000">
                  <a:srgbClr val="005485">
                    <a:alpha val="75000"/>
                  </a:srgbClr>
                </a:gs>
                <a:gs pos="100000">
                  <a:srgbClr val="0074A8">
                    <a:alpha val="85000"/>
                  </a:srgbClr>
                </a:gs>
              </a:gsLst>
              <a:lin ang="16200000" scaled="0"/>
            </a:gra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13" name="Rectangle 12"/>
            <p:cNvSpPr/>
            <p:nvPr/>
          </p:nvSpPr>
          <p:spPr bwMode="auto">
            <a:xfrm rot="5400000">
              <a:off x="2682535" y="1437080"/>
              <a:ext cx="347660" cy="1758951"/>
            </a:xfrm>
            <a:prstGeom prst="rect">
              <a:avLst/>
            </a:prstGeom>
            <a:gradFill>
              <a:gsLst>
                <a:gs pos="10000">
                  <a:srgbClr val="00456C"/>
                </a:gs>
                <a:gs pos="100000">
                  <a:srgbClr val="005485">
                    <a:alpha val="90000"/>
                  </a:srgbClr>
                </a:gs>
              </a:gsLst>
              <a:lin ang="16200000" scaled="0"/>
            </a:gra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14" name="Rectangle 13"/>
            <p:cNvSpPr/>
            <p:nvPr/>
          </p:nvSpPr>
          <p:spPr bwMode="auto">
            <a:xfrm rot="5400000">
              <a:off x="2682535" y="2989262"/>
              <a:ext cx="347660" cy="1758951"/>
            </a:xfrm>
            <a:prstGeom prst="rect">
              <a:avLst/>
            </a:prstGeom>
            <a:gradFill>
              <a:gsLst>
                <a:gs pos="10000">
                  <a:srgbClr val="00456C"/>
                </a:gs>
                <a:gs pos="100000">
                  <a:srgbClr val="005485">
                    <a:alpha val="90000"/>
                  </a:srgbClr>
                </a:gs>
              </a:gsLst>
              <a:lin ang="16200000" scaled="0"/>
            </a:gra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sp>
          <p:nvSpPr>
            <p:cNvPr id="15" name="Rectangle 14"/>
            <p:cNvSpPr/>
            <p:nvPr/>
          </p:nvSpPr>
          <p:spPr bwMode="auto">
            <a:xfrm rot="5400000">
              <a:off x="2682535" y="4495009"/>
              <a:ext cx="347660" cy="1758951"/>
            </a:xfrm>
            <a:prstGeom prst="rect">
              <a:avLst/>
            </a:prstGeom>
            <a:gradFill>
              <a:gsLst>
                <a:gs pos="10000">
                  <a:srgbClr val="00456C"/>
                </a:gs>
                <a:gs pos="100000">
                  <a:srgbClr val="005485">
                    <a:alpha val="90000"/>
                  </a:srgbClr>
                </a:gs>
              </a:gsLst>
              <a:lin ang="16200000" scaled="0"/>
            </a:gra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w="38100" h="25400"/>
            </a:sp3d>
          </p:spPr>
          <p:txBody>
            <a:bodyPr vert="horz" wrap="square" lIns="91440" tIns="45720" rIns="91440" bIns="45720" numCol="1" rtlCol="0" anchor="t" anchorCtr="0" compatLnSpc="1">
              <a:prstTxWarp prst="textNoShape">
                <a:avLst/>
              </a:prstTxWarp>
            </a:bodyPr>
            <a:lstStyle/>
            <a:p>
              <a:endParaRPr lang="en-US"/>
            </a:p>
          </p:txBody>
        </p:sp>
        <p:pic>
          <p:nvPicPr>
            <p:cNvPr id="16" name="Picture 15" descr="SS_Card.png"/>
            <p:cNvPicPr>
              <a:picLocks noChangeAspect="1"/>
            </p:cNvPicPr>
            <p:nvPr/>
          </p:nvPicPr>
          <p:blipFill>
            <a:blip r:embed="rId3" cstate="print"/>
            <a:stretch>
              <a:fillRect/>
            </a:stretch>
          </p:blipFill>
          <p:spPr>
            <a:xfrm>
              <a:off x="296536" y="3190253"/>
              <a:ext cx="927909" cy="556746"/>
            </a:xfrm>
            <a:prstGeom prst="rect">
              <a:avLst/>
            </a:prstGeom>
          </p:spPr>
        </p:pic>
        <p:pic>
          <p:nvPicPr>
            <p:cNvPr id="17" name="Picture 16" descr="Adobe_PDF_Icon.png"/>
            <p:cNvPicPr>
              <a:picLocks noChangeAspect="1"/>
            </p:cNvPicPr>
            <p:nvPr/>
          </p:nvPicPr>
          <p:blipFill>
            <a:blip r:embed="rId4" cstate="print"/>
            <a:stretch>
              <a:fillRect/>
            </a:stretch>
          </p:blipFill>
          <p:spPr>
            <a:xfrm>
              <a:off x="158390" y="2932453"/>
              <a:ext cx="344192" cy="365984"/>
            </a:xfrm>
            <a:prstGeom prst="rect">
              <a:avLst/>
            </a:prstGeom>
          </p:spPr>
        </p:pic>
        <p:sp>
          <p:nvSpPr>
            <p:cNvPr id="18" name="AutoShape 27" descr="cards"/>
            <p:cNvSpPr>
              <a:spLocks noChangeArrowheads="1"/>
            </p:cNvSpPr>
            <p:nvPr/>
          </p:nvSpPr>
          <p:spPr bwMode="auto">
            <a:xfrm>
              <a:off x="668497" y="3654121"/>
              <a:ext cx="818991" cy="516890"/>
            </a:xfrm>
            <a:prstGeom prst="roundRect">
              <a:avLst>
                <a:gd name="adj" fmla="val 6958"/>
              </a:avLst>
            </a:prstGeom>
            <a:blipFill dpi="0" rotWithShape="1">
              <a:blip r:embed="rId5" cstate="print"/>
              <a:srcRect/>
              <a:stretch>
                <a:fillRect/>
              </a:stretch>
            </a:blipFill>
            <a:ln w="9525" algn="ctr">
              <a:solidFill>
                <a:schemeClr val="bg2"/>
              </a:solidFill>
              <a:round/>
              <a:headEnd/>
              <a:tailEnd/>
            </a:ln>
          </p:spPr>
          <p:txBody>
            <a:bodyPr lIns="45720" rIns="45720" anchor="ctr">
              <a:spAutoFit/>
            </a:bodyPr>
            <a:lstStyle/>
            <a:p>
              <a:endParaRPr lang="en-US" dirty="0"/>
            </a:p>
          </p:txBody>
        </p:sp>
        <p:pic>
          <p:nvPicPr>
            <p:cNvPr id="19" name="Picture 18" descr="wd.png"/>
            <p:cNvPicPr>
              <a:picLocks noChangeAspect="1"/>
            </p:cNvPicPr>
            <p:nvPr/>
          </p:nvPicPr>
          <p:blipFill>
            <a:blip r:embed="rId6" cstate="print"/>
            <a:stretch>
              <a:fillRect/>
            </a:stretch>
          </p:blipFill>
          <p:spPr>
            <a:xfrm>
              <a:off x="1345700" y="4057857"/>
              <a:ext cx="293914" cy="293914"/>
            </a:xfrm>
            <a:prstGeom prst="rect">
              <a:avLst/>
            </a:prstGeom>
          </p:spPr>
        </p:pic>
        <p:pic>
          <p:nvPicPr>
            <p:cNvPr id="20" name="Picture 19" descr="xl.png"/>
            <p:cNvPicPr>
              <a:picLocks noChangeAspect="1"/>
            </p:cNvPicPr>
            <p:nvPr/>
          </p:nvPicPr>
          <p:blipFill>
            <a:blip r:embed="rId7" cstate="print"/>
            <a:stretch>
              <a:fillRect/>
            </a:stretch>
          </p:blipFill>
          <p:spPr>
            <a:xfrm>
              <a:off x="232098" y="4379856"/>
              <a:ext cx="293914" cy="293914"/>
            </a:xfrm>
            <a:prstGeom prst="rect">
              <a:avLst/>
            </a:prstGeom>
          </p:spPr>
        </p:pic>
        <p:sp>
          <p:nvSpPr>
            <p:cNvPr id="21" name="Text Box 114"/>
            <p:cNvSpPr txBox="1">
              <a:spLocks noChangeArrowheads="1"/>
            </p:cNvSpPr>
            <p:nvPr/>
          </p:nvSpPr>
          <p:spPr bwMode="auto">
            <a:xfrm>
              <a:off x="2080598" y="2173644"/>
              <a:ext cx="1560189" cy="266078"/>
            </a:xfrm>
            <a:prstGeom prst="rect">
              <a:avLst/>
            </a:prstGeom>
            <a:noFill/>
            <a:ln w="9525" algn="ctr">
              <a:noFill/>
              <a:miter lim="800000"/>
              <a:headEnd/>
              <a:tailEnd/>
            </a:ln>
          </p:spPr>
          <p:txBody>
            <a:bodyPr lIns="0" tIns="0" rIns="0" bIns="0" anchor="ctr" anchorCtr="0"/>
            <a:lstStyle/>
            <a:p>
              <a:r>
                <a:rPr lang="en-US" sz="1500" dirty="0">
                  <a:solidFill>
                    <a:schemeClr val="bg1"/>
                  </a:solidFill>
                  <a:ea typeface="儷黑 Pro"/>
                  <a:cs typeface="儷黑 Pro"/>
                </a:rPr>
                <a:t>Data-in-Motion</a:t>
              </a:r>
            </a:p>
          </p:txBody>
        </p:sp>
        <p:sp>
          <p:nvSpPr>
            <p:cNvPr id="22" name="Text Box 114"/>
            <p:cNvSpPr txBox="1">
              <a:spLocks noChangeArrowheads="1"/>
            </p:cNvSpPr>
            <p:nvPr/>
          </p:nvSpPr>
          <p:spPr bwMode="auto">
            <a:xfrm>
              <a:off x="2080598" y="3713946"/>
              <a:ext cx="1560189" cy="266078"/>
            </a:xfrm>
            <a:prstGeom prst="rect">
              <a:avLst/>
            </a:prstGeom>
            <a:noFill/>
            <a:ln w="9525" algn="ctr">
              <a:noFill/>
              <a:miter lim="800000"/>
              <a:headEnd/>
              <a:tailEnd/>
            </a:ln>
          </p:spPr>
          <p:txBody>
            <a:bodyPr lIns="0" tIns="0" rIns="0" bIns="0" anchor="ctr" anchorCtr="0"/>
            <a:lstStyle/>
            <a:p>
              <a:r>
                <a:rPr lang="en-US" sz="1500" dirty="0">
                  <a:solidFill>
                    <a:schemeClr val="bg1"/>
                  </a:solidFill>
                  <a:ea typeface="儷黑 Pro"/>
                  <a:cs typeface="儷黑 Pro"/>
                </a:rPr>
                <a:t>Data-at-Rest</a:t>
              </a:r>
            </a:p>
          </p:txBody>
        </p:sp>
        <p:sp>
          <p:nvSpPr>
            <p:cNvPr id="23" name="Text Box 114"/>
            <p:cNvSpPr txBox="1">
              <a:spLocks noChangeArrowheads="1"/>
            </p:cNvSpPr>
            <p:nvPr/>
          </p:nvSpPr>
          <p:spPr bwMode="auto">
            <a:xfrm>
              <a:off x="2080598" y="5224834"/>
              <a:ext cx="1560189" cy="266078"/>
            </a:xfrm>
            <a:prstGeom prst="rect">
              <a:avLst/>
            </a:prstGeom>
            <a:noFill/>
            <a:ln w="9525" algn="ctr">
              <a:noFill/>
              <a:miter lim="800000"/>
              <a:headEnd/>
              <a:tailEnd/>
            </a:ln>
          </p:spPr>
          <p:txBody>
            <a:bodyPr lIns="0" tIns="0" rIns="0" bIns="0" anchor="ctr" anchorCtr="0"/>
            <a:lstStyle/>
            <a:p>
              <a:r>
                <a:rPr lang="en-US" sz="1500" dirty="0">
                  <a:solidFill>
                    <a:schemeClr val="bg1"/>
                  </a:solidFill>
                  <a:ea typeface="儷黑 Pro"/>
                  <a:cs typeface="儷黑 Pro"/>
                </a:rPr>
                <a:t>Data-in-Use</a:t>
              </a:r>
            </a:p>
          </p:txBody>
        </p:sp>
        <p:sp>
          <p:nvSpPr>
            <p:cNvPr id="24" name="Text Box 114"/>
            <p:cNvSpPr txBox="1">
              <a:spLocks noChangeArrowheads="1"/>
            </p:cNvSpPr>
            <p:nvPr/>
          </p:nvSpPr>
          <p:spPr bwMode="auto">
            <a:xfrm>
              <a:off x="2080597" y="1283443"/>
              <a:ext cx="3541607" cy="335827"/>
            </a:xfrm>
            <a:prstGeom prst="rect">
              <a:avLst/>
            </a:prstGeom>
            <a:noFill/>
            <a:ln w="9525" algn="ctr">
              <a:noFill/>
              <a:miter lim="800000"/>
              <a:headEnd/>
              <a:tailEnd/>
            </a:ln>
          </p:spPr>
          <p:txBody>
            <a:bodyPr lIns="0" tIns="0" rIns="0" bIns="0" anchor="ctr" anchorCtr="0"/>
            <a:lstStyle/>
            <a:p>
              <a:endParaRPr lang="en-US" b="1" dirty="0">
                <a:solidFill>
                  <a:schemeClr val="bg1"/>
                </a:solidFill>
                <a:latin typeface="Arial" panose="020B0604020202020204" pitchFamily="34" charset="0"/>
                <a:ea typeface="儷黑 Pro"/>
                <a:cs typeface="Arial" panose="020B0604020202020204" pitchFamily="34" charset="0"/>
              </a:endParaRPr>
            </a:p>
          </p:txBody>
        </p:sp>
        <p:sp>
          <p:nvSpPr>
            <p:cNvPr id="25" name="Text Box 114"/>
            <p:cNvSpPr txBox="1">
              <a:spLocks noChangeArrowheads="1"/>
            </p:cNvSpPr>
            <p:nvPr/>
          </p:nvSpPr>
          <p:spPr bwMode="auto">
            <a:xfrm rot="5400000">
              <a:off x="6169397" y="3878752"/>
              <a:ext cx="4703343" cy="266078"/>
            </a:xfrm>
            <a:prstGeom prst="rect">
              <a:avLst/>
            </a:prstGeom>
            <a:noFill/>
            <a:ln w="9525" algn="ctr">
              <a:noFill/>
              <a:miter lim="800000"/>
              <a:headEnd/>
              <a:tailEnd/>
            </a:ln>
          </p:spPr>
          <p:txBody>
            <a:bodyPr lIns="0" tIns="0" rIns="0" bIns="0" anchor="ctr" anchorCtr="0"/>
            <a:lstStyle/>
            <a:p>
              <a:pPr algn="ctr"/>
              <a:r>
                <a:rPr lang="en-US" sz="1300" spc="600" dirty="0">
                  <a:solidFill>
                    <a:srgbClr val="004064"/>
                  </a:solidFill>
                  <a:ea typeface="儷黑 Pro"/>
                  <a:cs typeface="儷黑 Pro"/>
                </a:rPr>
                <a:t>WWW</a:t>
              </a:r>
            </a:p>
          </p:txBody>
        </p:sp>
      </p:grpSp>
      <p:sp>
        <p:nvSpPr>
          <p:cNvPr id="26" name="Rectangle 25"/>
          <p:cNvSpPr/>
          <p:nvPr/>
        </p:nvSpPr>
        <p:spPr bwMode="auto">
          <a:xfrm rot="5400000" flipH="1">
            <a:off x="3280893" y="994893"/>
            <a:ext cx="2582214" cy="9144000"/>
          </a:xfrm>
          <a:prstGeom prst="rect">
            <a:avLst/>
          </a:prstGeom>
          <a:gradFill flip="none" rotWithShape="1">
            <a:gsLst>
              <a:gs pos="0">
                <a:srgbClr val="FFFFFF">
                  <a:alpha val="0"/>
                </a:srgbClr>
              </a:gs>
              <a:gs pos="60000">
                <a:srgbClr val="0074A8">
                  <a:alpha val="20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5E6A71"/>
              </a:solidFill>
            </a:endParaRPr>
          </a:p>
        </p:txBody>
      </p:sp>
      <p:sp>
        <p:nvSpPr>
          <p:cNvPr id="27" name="Line 46"/>
          <p:cNvSpPr>
            <a:spLocks noChangeShapeType="1"/>
          </p:cNvSpPr>
          <p:nvPr/>
        </p:nvSpPr>
        <p:spPr bwMode="auto">
          <a:xfrm>
            <a:off x="3727173" y="2514600"/>
            <a:ext cx="4371365" cy="0"/>
          </a:xfrm>
          <a:prstGeom prst="line">
            <a:avLst/>
          </a:prstGeom>
          <a:noFill/>
          <a:ln w="28575">
            <a:solidFill>
              <a:srgbClr val="004064">
                <a:alpha val="25098"/>
              </a:srgbClr>
            </a:solidFill>
            <a:round/>
            <a:headEnd/>
            <a:tailEnd type="triangle" w="med" len="med"/>
          </a:ln>
        </p:spPr>
        <p:txBody>
          <a:bodyPr/>
          <a:lstStyle/>
          <a:p>
            <a:endParaRPr lang="en-US">
              <a:solidFill>
                <a:schemeClr val="bg1"/>
              </a:solidFill>
            </a:endParaRPr>
          </a:p>
        </p:txBody>
      </p:sp>
      <p:sp>
        <p:nvSpPr>
          <p:cNvPr id="28" name="Line 46"/>
          <p:cNvSpPr>
            <a:spLocks noChangeShapeType="1"/>
          </p:cNvSpPr>
          <p:nvPr/>
        </p:nvSpPr>
        <p:spPr bwMode="auto">
          <a:xfrm>
            <a:off x="3727173" y="3999963"/>
            <a:ext cx="4371365" cy="0"/>
          </a:xfrm>
          <a:prstGeom prst="line">
            <a:avLst/>
          </a:prstGeom>
          <a:noFill/>
          <a:ln w="28575">
            <a:solidFill>
              <a:srgbClr val="004064">
                <a:alpha val="25098"/>
              </a:srgbClr>
            </a:solidFill>
            <a:round/>
            <a:headEnd/>
            <a:tailEnd type="triangle" w="med" len="med"/>
          </a:ln>
        </p:spPr>
        <p:txBody>
          <a:bodyPr/>
          <a:lstStyle/>
          <a:p>
            <a:endParaRPr lang="en-US">
              <a:solidFill>
                <a:schemeClr val="bg1"/>
              </a:solidFill>
            </a:endParaRPr>
          </a:p>
        </p:txBody>
      </p:sp>
      <p:sp>
        <p:nvSpPr>
          <p:cNvPr id="29" name="Line 46"/>
          <p:cNvSpPr>
            <a:spLocks noChangeShapeType="1"/>
          </p:cNvSpPr>
          <p:nvPr/>
        </p:nvSpPr>
        <p:spPr bwMode="auto">
          <a:xfrm>
            <a:off x="3727173" y="5370486"/>
            <a:ext cx="4371365" cy="0"/>
          </a:xfrm>
          <a:prstGeom prst="line">
            <a:avLst/>
          </a:prstGeom>
          <a:noFill/>
          <a:ln w="28575">
            <a:solidFill>
              <a:srgbClr val="004064">
                <a:alpha val="25098"/>
              </a:srgbClr>
            </a:solidFill>
            <a:round/>
            <a:headEnd/>
            <a:tailEnd type="triangle" w="med" len="med"/>
          </a:ln>
        </p:spPr>
        <p:txBody>
          <a:bodyPr/>
          <a:lstStyle/>
          <a:p>
            <a:endParaRPr lang="en-US">
              <a:solidFill>
                <a:schemeClr val="bg1"/>
              </a:solidFill>
            </a:endParaRPr>
          </a:p>
        </p:txBody>
      </p:sp>
      <p:grpSp>
        <p:nvGrpSpPr>
          <p:cNvPr id="31" name="Group 30"/>
          <p:cNvGrpSpPr/>
          <p:nvPr/>
        </p:nvGrpSpPr>
        <p:grpSpPr>
          <a:xfrm>
            <a:off x="3807440" y="2222285"/>
            <a:ext cx="733286" cy="975129"/>
            <a:chOff x="3807440" y="2027999"/>
            <a:chExt cx="733286" cy="975129"/>
          </a:xfrm>
        </p:grpSpPr>
        <p:pic>
          <p:nvPicPr>
            <p:cNvPr id="32" name="Picture 31" descr="EmailIcon.png"/>
            <p:cNvPicPr>
              <a:picLocks noChangeAspect="1"/>
            </p:cNvPicPr>
            <p:nvPr/>
          </p:nvPicPr>
          <p:blipFill>
            <a:blip r:embed="rId8" cstate="print"/>
            <a:stretch>
              <a:fillRect/>
            </a:stretch>
          </p:blipFill>
          <p:spPr>
            <a:xfrm>
              <a:off x="3894888" y="2027999"/>
              <a:ext cx="563288" cy="563288"/>
            </a:xfrm>
            <a:prstGeom prst="rect">
              <a:avLst/>
            </a:prstGeom>
          </p:spPr>
        </p:pic>
        <p:sp>
          <p:nvSpPr>
            <p:cNvPr id="33" name="Text Box 56"/>
            <p:cNvSpPr txBox="1">
              <a:spLocks noChangeArrowheads="1"/>
            </p:cNvSpPr>
            <p:nvPr/>
          </p:nvSpPr>
          <p:spPr bwMode="auto">
            <a:xfrm>
              <a:off x="3807440" y="2726129"/>
              <a:ext cx="733286"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Email</a:t>
              </a:r>
            </a:p>
          </p:txBody>
        </p:sp>
      </p:grpSp>
      <p:grpSp>
        <p:nvGrpSpPr>
          <p:cNvPr id="34" name="Group 33"/>
          <p:cNvGrpSpPr/>
          <p:nvPr/>
        </p:nvGrpSpPr>
        <p:grpSpPr>
          <a:xfrm>
            <a:off x="4517150" y="2259826"/>
            <a:ext cx="922020" cy="937588"/>
            <a:chOff x="4517150" y="2065540"/>
            <a:chExt cx="922020" cy="937588"/>
          </a:xfrm>
        </p:grpSpPr>
        <p:pic>
          <p:nvPicPr>
            <p:cNvPr id="35" name="Picture 34" descr="www.png"/>
            <p:cNvPicPr>
              <a:picLocks noChangeAspect="1"/>
            </p:cNvPicPr>
            <p:nvPr/>
          </p:nvPicPr>
          <p:blipFill>
            <a:blip r:embed="rId9" cstate="print"/>
            <a:stretch>
              <a:fillRect/>
            </a:stretch>
          </p:blipFill>
          <p:spPr>
            <a:xfrm>
              <a:off x="4658846" y="2065540"/>
              <a:ext cx="638628" cy="558800"/>
            </a:xfrm>
            <a:prstGeom prst="rect">
              <a:avLst/>
            </a:prstGeom>
          </p:spPr>
        </p:pic>
        <p:sp>
          <p:nvSpPr>
            <p:cNvPr id="36" name="Text Box 57"/>
            <p:cNvSpPr txBox="1">
              <a:spLocks noChangeArrowheads="1"/>
            </p:cNvSpPr>
            <p:nvPr/>
          </p:nvSpPr>
          <p:spPr bwMode="auto">
            <a:xfrm>
              <a:off x="4517150" y="2726129"/>
              <a:ext cx="922020" cy="276999"/>
            </a:xfrm>
            <a:prstGeom prst="rect">
              <a:avLst/>
            </a:prstGeom>
            <a:noFill/>
            <a:ln w="9525">
              <a:noFill/>
              <a:miter lim="800000"/>
              <a:headEnd/>
              <a:tailEnd/>
            </a:ln>
          </p:spPr>
          <p:txBody>
            <a:bodyPr>
              <a:spAutoFit/>
            </a:bodyPr>
            <a:lstStyle/>
            <a:p>
              <a:pPr algn="ctr">
                <a:spcBef>
                  <a:spcPct val="50000"/>
                </a:spcBef>
              </a:pPr>
              <a:r>
                <a:rPr lang="en-US" sz="1200" dirty="0">
                  <a:solidFill>
                    <a:schemeClr val="tx2"/>
                  </a:solidFill>
                  <a:ea typeface="儷黑 Pro"/>
                  <a:cs typeface="儷黑 Pro"/>
                  <a:sym typeface="Arial" pitchFamily="34" charset="0"/>
                </a:rPr>
                <a:t>Web Post</a:t>
              </a:r>
            </a:p>
          </p:txBody>
        </p:sp>
      </p:grpSp>
      <p:grpSp>
        <p:nvGrpSpPr>
          <p:cNvPr id="37" name="Group 36"/>
          <p:cNvGrpSpPr/>
          <p:nvPr/>
        </p:nvGrpSpPr>
        <p:grpSpPr>
          <a:xfrm>
            <a:off x="5500454" y="2115177"/>
            <a:ext cx="1090268" cy="1085223"/>
            <a:chOff x="5500454" y="1920891"/>
            <a:chExt cx="1090268" cy="1085223"/>
          </a:xfrm>
        </p:grpSpPr>
        <p:grpSp>
          <p:nvGrpSpPr>
            <p:cNvPr id="38" name="Group 37"/>
            <p:cNvGrpSpPr/>
            <p:nvPr/>
          </p:nvGrpSpPr>
          <p:grpSpPr>
            <a:xfrm>
              <a:off x="5500454" y="1920891"/>
              <a:ext cx="1090268" cy="783938"/>
              <a:chOff x="5441950" y="749523"/>
              <a:chExt cx="1090268" cy="783938"/>
            </a:xfrm>
          </p:grpSpPr>
          <p:pic>
            <p:nvPicPr>
              <p:cNvPr id="40" name="Picture 39" descr="database.png"/>
              <p:cNvPicPr>
                <a:picLocks noChangeAspect="1"/>
              </p:cNvPicPr>
              <p:nvPr/>
            </p:nvPicPr>
            <p:blipFill>
              <a:blip r:embed="rId10" cstate="print"/>
              <a:stretch>
                <a:fillRect/>
              </a:stretch>
            </p:blipFill>
            <p:spPr>
              <a:xfrm>
                <a:off x="5883383" y="799240"/>
                <a:ext cx="544411" cy="517947"/>
              </a:xfrm>
              <a:prstGeom prst="rect">
                <a:avLst/>
              </a:prstGeom>
            </p:spPr>
          </p:pic>
          <p:pic>
            <p:nvPicPr>
              <p:cNvPr id="41" name="Picture 40" descr="storage.png"/>
              <p:cNvPicPr>
                <a:picLocks noChangeAspect="1"/>
              </p:cNvPicPr>
              <p:nvPr/>
            </p:nvPicPr>
            <p:blipFill>
              <a:blip r:embed="rId11" cstate="print"/>
              <a:stretch>
                <a:fillRect/>
              </a:stretch>
            </p:blipFill>
            <p:spPr>
              <a:xfrm>
                <a:off x="6169822" y="1165390"/>
                <a:ext cx="362396" cy="357326"/>
              </a:xfrm>
              <a:prstGeom prst="rect">
                <a:avLst/>
              </a:prstGeom>
            </p:spPr>
          </p:pic>
          <p:pic>
            <p:nvPicPr>
              <p:cNvPr id="42" name="Picture 41" descr="ethernet-port.png"/>
              <p:cNvPicPr>
                <a:picLocks noChangeAspect="1"/>
              </p:cNvPicPr>
              <p:nvPr/>
            </p:nvPicPr>
            <p:blipFill>
              <a:blip r:embed="rId12" cstate="print"/>
              <a:stretch>
                <a:fillRect/>
              </a:stretch>
            </p:blipFill>
            <p:spPr>
              <a:xfrm>
                <a:off x="5895768" y="1366281"/>
                <a:ext cx="188985" cy="167180"/>
              </a:xfrm>
              <a:prstGeom prst="rect">
                <a:avLst/>
              </a:prstGeom>
            </p:spPr>
          </p:pic>
          <p:pic>
            <p:nvPicPr>
              <p:cNvPr id="43" name="Picture 42" descr="servers.png"/>
              <p:cNvPicPr>
                <a:picLocks noChangeAspect="1"/>
              </p:cNvPicPr>
              <p:nvPr/>
            </p:nvPicPr>
            <p:blipFill>
              <a:blip r:embed="rId13" cstate="print"/>
              <a:srcRect r="44894"/>
              <a:stretch>
                <a:fillRect/>
              </a:stretch>
            </p:blipFill>
            <p:spPr>
              <a:xfrm>
                <a:off x="5441950" y="749523"/>
                <a:ext cx="361712" cy="782454"/>
              </a:xfrm>
              <a:prstGeom prst="rect">
                <a:avLst/>
              </a:prstGeom>
            </p:spPr>
          </p:pic>
        </p:grpSp>
        <p:sp>
          <p:nvSpPr>
            <p:cNvPr id="39" name="Text Box 58"/>
            <p:cNvSpPr txBox="1">
              <a:spLocks noChangeArrowheads="1"/>
            </p:cNvSpPr>
            <p:nvPr/>
          </p:nvSpPr>
          <p:spPr bwMode="auto">
            <a:xfrm>
              <a:off x="5583234" y="2729115"/>
              <a:ext cx="922020" cy="276999"/>
            </a:xfrm>
            <a:prstGeom prst="rect">
              <a:avLst/>
            </a:prstGeom>
            <a:noFill/>
            <a:ln w="9525">
              <a:noFill/>
              <a:miter lim="800000"/>
              <a:headEnd/>
              <a:tailEnd/>
            </a:ln>
          </p:spPr>
          <p:txBody>
            <a:bodyPr>
              <a:spAutoFit/>
            </a:bodyPr>
            <a:lstStyle/>
            <a:p>
              <a:pPr algn="ctr">
                <a:spcBef>
                  <a:spcPct val="50000"/>
                </a:spcBef>
              </a:pPr>
              <a:r>
                <a:rPr lang="en-US" sz="1200" dirty="0">
                  <a:solidFill>
                    <a:schemeClr val="tx2"/>
                  </a:solidFill>
                  <a:ea typeface="儷黑 Pro"/>
                  <a:cs typeface="儷黑 Pro"/>
                  <a:sym typeface="Arial" pitchFamily="34" charset="0"/>
                </a:rPr>
                <a:t>Network</a:t>
              </a:r>
            </a:p>
          </p:txBody>
        </p:sp>
      </p:grpSp>
      <p:grpSp>
        <p:nvGrpSpPr>
          <p:cNvPr id="44" name="Group 43"/>
          <p:cNvGrpSpPr/>
          <p:nvPr/>
        </p:nvGrpSpPr>
        <p:grpSpPr>
          <a:xfrm>
            <a:off x="6806242" y="2242139"/>
            <a:ext cx="992032" cy="958261"/>
            <a:chOff x="6806242" y="2047853"/>
            <a:chExt cx="992032" cy="958261"/>
          </a:xfrm>
        </p:grpSpPr>
        <p:pic>
          <p:nvPicPr>
            <p:cNvPr id="45" name="Picture 44" descr="im-chat-1.png"/>
            <p:cNvPicPr>
              <a:picLocks noChangeAspect="1"/>
            </p:cNvPicPr>
            <p:nvPr/>
          </p:nvPicPr>
          <p:blipFill>
            <a:blip r:embed="rId14" cstate="print"/>
            <a:stretch>
              <a:fillRect/>
            </a:stretch>
          </p:blipFill>
          <p:spPr>
            <a:xfrm>
              <a:off x="6806242" y="2047853"/>
              <a:ext cx="992032" cy="521526"/>
            </a:xfrm>
            <a:prstGeom prst="rect">
              <a:avLst/>
            </a:prstGeom>
          </p:spPr>
        </p:pic>
        <p:sp>
          <p:nvSpPr>
            <p:cNvPr id="46" name="Text Box 59"/>
            <p:cNvSpPr txBox="1">
              <a:spLocks noChangeArrowheads="1"/>
            </p:cNvSpPr>
            <p:nvPr/>
          </p:nvSpPr>
          <p:spPr bwMode="auto">
            <a:xfrm>
              <a:off x="6842993" y="2729115"/>
              <a:ext cx="922020" cy="276999"/>
            </a:xfrm>
            <a:prstGeom prst="rect">
              <a:avLst/>
            </a:prstGeom>
            <a:noFill/>
            <a:ln w="9525">
              <a:noFill/>
              <a:miter lim="800000"/>
              <a:headEnd/>
              <a:tailEnd/>
            </a:ln>
          </p:spPr>
          <p:txBody>
            <a:bodyPr>
              <a:spAutoFit/>
            </a:bodyPr>
            <a:lstStyle/>
            <a:p>
              <a:pPr algn="ctr">
                <a:spcBef>
                  <a:spcPct val="50000"/>
                </a:spcBef>
              </a:pPr>
              <a:r>
                <a:rPr lang="en-US" sz="1200" dirty="0">
                  <a:solidFill>
                    <a:schemeClr val="tx2"/>
                  </a:solidFill>
                  <a:ea typeface="儷黑 Pro"/>
                  <a:cs typeface="儷黑 Pro"/>
                  <a:sym typeface="Arial" pitchFamily="34" charset="0"/>
                </a:rPr>
                <a:t>IM Chat</a:t>
              </a:r>
            </a:p>
          </p:txBody>
        </p:sp>
      </p:grpSp>
      <p:grpSp>
        <p:nvGrpSpPr>
          <p:cNvPr id="47" name="Group 46"/>
          <p:cNvGrpSpPr/>
          <p:nvPr/>
        </p:nvGrpSpPr>
        <p:grpSpPr>
          <a:xfrm>
            <a:off x="6312086" y="3657725"/>
            <a:ext cx="1435043" cy="1142875"/>
            <a:chOff x="6312086" y="3491681"/>
            <a:chExt cx="1435043" cy="1142875"/>
          </a:xfrm>
        </p:grpSpPr>
        <p:grpSp>
          <p:nvGrpSpPr>
            <p:cNvPr id="48" name="Group 47"/>
            <p:cNvGrpSpPr/>
            <p:nvPr/>
          </p:nvGrpSpPr>
          <p:grpSpPr>
            <a:xfrm>
              <a:off x="6679105" y="3491681"/>
              <a:ext cx="699986" cy="833186"/>
              <a:chOff x="6654482" y="3594713"/>
              <a:chExt cx="699986" cy="833186"/>
            </a:xfrm>
          </p:grpSpPr>
          <p:pic>
            <p:nvPicPr>
              <p:cNvPr id="50" name="Picture 49" descr="computer.png"/>
              <p:cNvPicPr>
                <a:picLocks noChangeAspect="1"/>
              </p:cNvPicPr>
              <p:nvPr/>
            </p:nvPicPr>
            <p:blipFill>
              <a:blip r:embed="rId15" cstate="print"/>
              <a:stretch>
                <a:fillRect/>
              </a:stretch>
            </p:blipFill>
            <p:spPr>
              <a:xfrm>
                <a:off x="6654482" y="3594713"/>
                <a:ext cx="699986" cy="577896"/>
              </a:xfrm>
              <a:prstGeom prst="rect">
                <a:avLst/>
              </a:prstGeom>
            </p:spPr>
          </p:pic>
          <p:pic>
            <p:nvPicPr>
              <p:cNvPr id="51" name="Picture 50" descr="generic-laptop2.png"/>
              <p:cNvPicPr>
                <a:picLocks noChangeAspect="1"/>
              </p:cNvPicPr>
              <p:nvPr/>
            </p:nvPicPr>
            <p:blipFill>
              <a:blip r:embed="rId16" cstate="print"/>
              <a:srcRect l="6267" t="14464" r="4744" b="7162"/>
              <a:stretch>
                <a:fillRect/>
              </a:stretch>
            </p:blipFill>
            <p:spPr>
              <a:xfrm>
                <a:off x="6715628" y="4110291"/>
                <a:ext cx="593222" cy="317608"/>
              </a:xfrm>
              <a:prstGeom prst="rect">
                <a:avLst/>
              </a:prstGeom>
            </p:spPr>
          </p:pic>
        </p:grpSp>
        <p:sp>
          <p:nvSpPr>
            <p:cNvPr id="49" name="Text Box 60"/>
            <p:cNvSpPr txBox="1">
              <a:spLocks noChangeArrowheads="1"/>
            </p:cNvSpPr>
            <p:nvPr/>
          </p:nvSpPr>
          <p:spPr bwMode="auto">
            <a:xfrm>
              <a:off x="6312086" y="4357557"/>
              <a:ext cx="1435043"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Desktop/Laptop</a:t>
              </a:r>
            </a:p>
          </p:txBody>
        </p:sp>
      </p:grpSp>
      <p:grpSp>
        <p:nvGrpSpPr>
          <p:cNvPr id="52" name="Group 51"/>
          <p:cNvGrpSpPr/>
          <p:nvPr/>
        </p:nvGrpSpPr>
        <p:grpSpPr>
          <a:xfrm>
            <a:off x="5441712" y="3788017"/>
            <a:ext cx="862885" cy="1008620"/>
            <a:chOff x="5441712" y="3621973"/>
            <a:chExt cx="862885" cy="1008620"/>
          </a:xfrm>
        </p:grpSpPr>
        <p:pic>
          <p:nvPicPr>
            <p:cNvPr id="53" name="Picture 52" descr="storage.png"/>
            <p:cNvPicPr>
              <a:picLocks noChangeAspect="1"/>
            </p:cNvPicPr>
            <p:nvPr/>
          </p:nvPicPr>
          <p:blipFill>
            <a:blip r:embed="rId11" cstate="print"/>
            <a:stretch>
              <a:fillRect/>
            </a:stretch>
          </p:blipFill>
          <p:spPr>
            <a:xfrm>
              <a:off x="5636578" y="3621973"/>
              <a:ext cx="478272" cy="471582"/>
            </a:xfrm>
            <a:prstGeom prst="rect">
              <a:avLst/>
            </a:prstGeom>
          </p:spPr>
        </p:pic>
        <p:sp>
          <p:nvSpPr>
            <p:cNvPr id="54" name="Text Box 61"/>
            <p:cNvSpPr txBox="1">
              <a:spLocks noChangeArrowheads="1"/>
            </p:cNvSpPr>
            <p:nvPr/>
          </p:nvSpPr>
          <p:spPr bwMode="auto">
            <a:xfrm>
              <a:off x="5441712" y="4353594"/>
              <a:ext cx="862885"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Database</a:t>
              </a:r>
            </a:p>
          </p:txBody>
        </p:sp>
      </p:grpSp>
      <p:grpSp>
        <p:nvGrpSpPr>
          <p:cNvPr id="55" name="Group 54"/>
          <p:cNvGrpSpPr/>
          <p:nvPr/>
        </p:nvGrpSpPr>
        <p:grpSpPr>
          <a:xfrm>
            <a:off x="3869699" y="5138904"/>
            <a:ext cx="1345845" cy="1036642"/>
            <a:chOff x="3827659" y="5138904"/>
            <a:chExt cx="1345845" cy="1036642"/>
          </a:xfrm>
        </p:grpSpPr>
        <p:grpSp>
          <p:nvGrpSpPr>
            <p:cNvPr id="56" name="Group 55"/>
            <p:cNvGrpSpPr/>
            <p:nvPr/>
          </p:nvGrpSpPr>
          <p:grpSpPr>
            <a:xfrm>
              <a:off x="4006650" y="5138904"/>
              <a:ext cx="989216" cy="462635"/>
              <a:chOff x="3683935" y="5551032"/>
              <a:chExt cx="989216" cy="462635"/>
            </a:xfrm>
          </p:grpSpPr>
          <p:pic>
            <p:nvPicPr>
              <p:cNvPr id="58" name="Picture 52" descr="usb"/>
              <p:cNvPicPr>
                <a:picLocks noChangeAspect="1" noChangeArrowheads="1"/>
              </p:cNvPicPr>
              <p:nvPr/>
            </p:nvPicPr>
            <p:blipFill>
              <a:blip r:embed="rId17" cstate="print"/>
              <a:srcRect/>
              <a:stretch>
                <a:fillRect/>
              </a:stretch>
            </p:blipFill>
            <p:spPr bwMode="auto">
              <a:xfrm>
                <a:off x="3683935" y="5551032"/>
                <a:ext cx="528057" cy="462635"/>
              </a:xfrm>
              <a:prstGeom prst="rect">
                <a:avLst/>
              </a:prstGeom>
              <a:noFill/>
              <a:ln w="9525">
                <a:noFill/>
                <a:miter lim="800000"/>
                <a:headEnd/>
                <a:tailEnd/>
              </a:ln>
            </p:spPr>
          </p:pic>
          <p:pic>
            <p:nvPicPr>
              <p:cNvPr id="59" name="Picture 7" descr="cd"/>
              <p:cNvPicPr>
                <a:picLocks noChangeAspect="1" noChangeArrowheads="1"/>
              </p:cNvPicPr>
              <p:nvPr/>
            </p:nvPicPr>
            <p:blipFill>
              <a:blip r:embed="rId18" cstate="print"/>
              <a:srcRect/>
              <a:stretch>
                <a:fillRect/>
              </a:stretch>
            </p:blipFill>
            <p:spPr bwMode="auto">
              <a:xfrm>
                <a:off x="4250237" y="5573049"/>
                <a:ext cx="422914" cy="425251"/>
              </a:xfrm>
              <a:prstGeom prst="rect">
                <a:avLst/>
              </a:prstGeom>
              <a:noFill/>
              <a:ln w="9525">
                <a:noFill/>
                <a:miter lim="800000"/>
                <a:headEnd/>
                <a:tailEnd/>
              </a:ln>
            </p:spPr>
          </p:pic>
        </p:grpSp>
        <p:sp>
          <p:nvSpPr>
            <p:cNvPr id="57" name="Text Box 63"/>
            <p:cNvSpPr txBox="1">
              <a:spLocks noChangeArrowheads="1"/>
            </p:cNvSpPr>
            <p:nvPr/>
          </p:nvSpPr>
          <p:spPr bwMode="auto">
            <a:xfrm>
              <a:off x="3827659" y="5713881"/>
              <a:ext cx="1345845" cy="461665"/>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Removable Media</a:t>
              </a:r>
            </a:p>
          </p:txBody>
        </p:sp>
      </p:grpSp>
      <p:grpSp>
        <p:nvGrpSpPr>
          <p:cNvPr id="60" name="Group 59"/>
          <p:cNvGrpSpPr/>
          <p:nvPr/>
        </p:nvGrpSpPr>
        <p:grpSpPr>
          <a:xfrm>
            <a:off x="5977899" y="5051557"/>
            <a:ext cx="1345845" cy="937700"/>
            <a:chOff x="5935859" y="5051557"/>
            <a:chExt cx="1345845" cy="937700"/>
          </a:xfrm>
        </p:grpSpPr>
        <p:grpSp>
          <p:nvGrpSpPr>
            <p:cNvPr id="61" name="Group 60"/>
            <p:cNvGrpSpPr/>
            <p:nvPr/>
          </p:nvGrpSpPr>
          <p:grpSpPr>
            <a:xfrm>
              <a:off x="6248180" y="5051557"/>
              <a:ext cx="715826" cy="626348"/>
              <a:chOff x="2589213" y="4924425"/>
              <a:chExt cx="1981200" cy="1733550"/>
            </a:xfrm>
          </p:grpSpPr>
          <p:pic>
            <p:nvPicPr>
              <p:cNvPr id="63" name="Picture 62" descr="computer-screen.png"/>
              <p:cNvPicPr>
                <a:picLocks noChangeAspect="1"/>
              </p:cNvPicPr>
              <p:nvPr/>
            </p:nvPicPr>
            <p:blipFill>
              <a:blip r:embed="rId19" cstate="print"/>
              <a:stretch>
                <a:fillRect/>
              </a:stretch>
            </p:blipFill>
            <p:spPr>
              <a:xfrm>
                <a:off x="2589213" y="4924425"/>
                <a:ext cx="1981200" cy="1733550"/>
              </a:xfrm>
              <a:prstGeom prst="rect">
                <a:avLst/>
              </a:prstGeom>
            </p:spPr>
          </p:pic>
          <p:pic>
            <p:nvPicPr>
              <p:cNvPr id="64" name="Picture 63" descr="camera_lens.png"/>
              <p:cNvPicPr>
                <a:picLocks noChangeAspect="1"/>
              </p:cNvPicPr>
              <p:nvPr/>
            </p:nvPicPr>
            <p:blipFill>
              <a:blip r:embed="rId20" cstate="print"/>
              <a:stretch>
                <a:fillRect/>
              </a:stretch>
            </p:blipFill>
            <p:spPr>
              <a:xfrm>
                <a:off x="3171127" y="5240874"/>
                <a:ext cx="821551" cy="821551"/>
              </a:xfrm>
              <a:prstGeom prst="rect">
                <a:avLst/>
              </a:prstGeom>
            </p:spPr>
          </p:pic>
        </p:grpSp>
        <p:sp>
          <p:nvSpPr>
            <p:cNvPr id="62" name="Text Box 65"/>
            <p:cNvSpPr txBox="1">
              <a:spLocks noChangeArrowheads="1"/>
            </p:cNvSpPr>
            <p:nvPr/>
          </p:nvSpPr>
          <p:spPr bwMode="auto">
            <a:xfrm>
              <a:off x="5935859" y="5712258"/>
              <a:ext cx="1345845"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Screen</a:t>
              </a:r>
            </a:p>
          </p:txBody>
        </p:sp>
      </p:grpSp>
      <p:grpSp>
        <p:nvGrpSpPr>
          <p:cNvPr id="65" name="Group 64"/>
          <p:cNvGrpSpPr/>
          <p:nvPr/>
        </p:nvGrpSpPr>
        <p:grpSpPr>
          <a:xfrm>
            <a:off x="4987299" y="4953801"/>
            <a:ext cx="1345845" cy="1035456"/>
            <a:chOff x="4945259" y="4953801"/>
            <a:chExt cx="1345845" cy="1035456"/>
          </a:xfrm>
        </p:grpSpPr>
        <p:pic>
          <p:nvPicPr>
            <p:cNvPr id="66" name="Picture 65" descr="46889-128-printer-icon.png"/>
            <p:cNvPicPr>
              <a:picLocks noChangeAspect="1"/>
            </p:cNvPicPr>
            <p:nvPr/>
          </p:nvPicPr>
          <p:blipFill>
            <a:blip r:embed="rId21" cstate="print"/>
            <a:stretch>
              <a:fillRect/>
            </a:stretch>
          </p:blipFill>
          <p:spPr>
            <a:xfrm>
              <a:off x="5196940" y="4953801"/>
              <a:ext cx="840260" cy="840260"/>
            </a:xfrm>
            <a:prstGeom prst="rect">
              <a:avLst/>
            </a:prstGeom>
          </p:spPr>
        </p:pic>
        <p:sp>
          <p:nvSpPr>
            <p:cNvPr id="67" name="Text Box 64"/>
            <p:cNvSpPr txBox="1">
              <a:spLocks noChangeArrowheads="1"/>
            </p:cNvSpPr>
            <p:nvPr/>
          </p:nvSpPr>
          <p:spPr bwMode="auto">
            <a:xfrm>
              <a:off x="4945259" y="5712258"/>
              <a:ext cx="1345845"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Printer</a:t>
              </a:r>
            </a:p>
          </p:txBody>
        </p:sp>
      </p:grpSp>
      <p:grpSp>
        <p:nvGrpSpPr>
          <p:cNvPr id="68" name="Group 67"/>
          <p:cNvGrpSpPr/>
          <p:nvPr/>
        </p:nvGrpSpPr>
        <p:grpSpPr>
          <a:xfrm>
            <a:off x="4184489" y="3374280"/>
            <a:ext cx="914400" cy="1422357"/>
            <a:chOff x="4184489" y="3208236"/>
            <a:chExt cx="914400" cy="1422357"/>
          </a:xfrm>
        </p:grpSpPr>
        <p:grpSp>
          <p:nvGrpSpPr>
            <p:cNvPr id="69" name="Group 68"/>
            <p:cNvGrpSpPr/>
            <p:nvPr/>
          </p:nvGrpSpPr>
          <p:grpSpPr>
            <a:xfrm>
              <a:off x="4237474" y="3367141"/>
              <a:ext cx="813482" cy="887554"/>
              <a:chOff x="3727287" y="3106280"/>
              <a:chExt cx="875944" cy="955705"/>
            </a:xfrm>
          </p:grpSpPr>
          <p:pic>
            <p:nvPicPr>
              <p:cNvPr id="73" name="Picture 72" descr="servers.png"/>
              <p:cNvPicPr>
                <a:picLocks noChangeAspect="1"/>
              </p:cNvPicPr>
              <p:nvPr/>
            </p:nvPicPr>
            <p:blipFill>
              <a:blip r:embed="rId13" cstate="print"/>
              <a:srcRect r="44894"/>
              <a:stretch>
                <a:fillRect/>
              </a:stretch>
            </p:blipFill>
            <p:spPr>
              <a:xfrm>
                <a:off x="3727287" y="3219450"/>
                <a:ext cx="389486" cy="842535"/>
              </a:xfrm>
              <a:prstGeom prst="rect">
                <a:avLst/>
              </a:prstGeom>
            </p:spPr>
          </p:pic>
          <p:pic>
            <p:nvPicPr>
              <p:cNvPr id="74" name="Picture 73" descr="servers.png"/>
              <p:cNvPicPr>
                <a:picLocks noChangeAspect="1"/>
              </p:cNvPicPr>
              <p:nvPr/>
            </p:nvPicPr>
            <p:blipFill>
              <a:blip r:embed="rId13" cstate="print"/>
              <a:srcRect r="44894"/>
              <a:stretch>
                <a:fillRect/>
              </a:stretch>
            </p:blipFill>
            <p:spPr>
              <a:xfrm>
                <a:off x="4213745" y="3106280"/>
                <a:ext cx="389486" cy="842535"/>
              </a:xfrm>
              <a:prstGeom prst="rect">
                <a:avLst/>
              </a:prstGeom>
            </p:spPr>
          </p:pic>
        </p:grpSp>
        <p:sp>
          <p:nvSpPr>
            <p:cNvPr id="70" name="Text Box 62"/>
            <p:cNvSpPr txBox="1">
              <a:spLocks noChangeArrowheads="1"/>
            </p:cNvSpPr>
            <p:nvPr/>
          </p:nvSpPr>
          <p:spPr bwMode="auto">
            <a:xfrm>
              <a:off x="4184489" y="4353594"/>
              <a:ext cx="914400" cy="276999"/>
            </a:xfrm>
            <a:prstGeom prst="rect">
              <a:avLst/>
            </a:prstGeom>
            <a:noFill/>
            <a:ln w="9525">
              <a:noFill/>
              <a:miter lim="800000"/>
              <a:headEnd/>
              <a:tailEnd/>
            </a:ln>
          </p:spPr>
          <p:txBody>
            <a:bodyPr>
              <a:spAutoFit/>
            </a:bodyPr>
            <a:lstStyle/>
            <a:p>
              <a:pPr algn="ctr">
                <a:spcBef>
                  <a:spcPct val="50000"/>
                </a:spcBef>
              </a:pPr>
              <a:r>
                <a:rPr lang="en-US" sz="1200" dirty="0">
                  <a:solidFill>
                    <a:schemeClr val="tx2"/>
                  </a:solidFill>
                  <a:ea typeface="儷黑 Pro"/>
                  <a:cs typeface="儷黑 Pro"/>
                  <a:sym typeface="Arial" pitchFamily="34" charset="0"/>
                </a:rPr>
                <a:t>File Share</a:t>
              </a:r>
            </a:p>
          </p:txBody>
        </p:sp>
        <p:sp>
          <p:nvSpPr>
            <p:cNvPr id="71" name="Freeform 64"/>
            <p:cNvSpPr>
              <a:spLocks/>
            </p:cNvSpPr>
            <p:nvPr/>
          </p:nvSpPr>
          <p:spPr bwMode="auto">
            <a:xfrm rot="20432566">
              <a:off x="4368424" y="3208236"/>
              <a:ext cx="452150" cy="211626"/>
            </a:xfrm>
            <a:custGeom>
              <a:avLst/>
              <a:gdLst/>
              <a:ahLst/>
              <a:cxnLst>
                <a:cxn ang="0">
                  <a:pos x="616" y="265"/>
                </a:cxn>
                <a:cxn ang="0">
                  <a:pos x="74" y="123"/>
                </a:cxn>
                <a:cxn ang="0">
                  <a:pos x="29" y="63"/>
                </a:cxn>
                <a:cxn ang="0">
                  <a:pos x="0" y="217"/>
                </a:cxn>
                <a:cxn ang="0">
                  <a:pos x="200" y="288"/>
                </a:cxn>
                <a:cxn ang="0">
                  <a:pos x="151" y="223"/>
                </a:cxn>
                <a:cxn ang="0">
                  <a:pos x="616" y="265"/>
                </a:cxn>
              </a:cxnLst>
              <a:rect l="0" t="0" r="r" b="b"/>
              <a:pathLst>
                <a:path w="616" h="288">
                  <a:moveTo>
                    <a:pt x="616" y="265"/>
                  </a:moveTo>
                  <a:cubicBezTo>
                    <a:pt x="267" y="0"/>
                    <a:pt x="74" y="123"/>
                    <a:pt x="74" y="123"/>
                  </a:cubicBezTo>
                  <a:cubicBezTo>
                    <a:pt x="29" y="63"/>
                    <a:pt x="29" y="63"/>
                    <a:pt x="29" y="63"/>
                  </a:cubicBezTo>
                  <a:cubicBezTo>
                    <a:pt x="0" y="217"/>
                    <a:pt x="0" y="217"/>
                    <a:pt x="0" y="217"/>
                  </a:cubicBezTo>
                  <a:cubicBezTo>
                    <a:pt x="200" y="288"/>
                    <a:pt x="200" y="288"/>
                    <a:pt x="200" y="288"/>
                  </a:cubicBezTo>
                  <a:cubicBezTo>
                    <a:pt x="151" y="223"/>
                    <a:pt x="151" y="223"/>
                    <a:pt x="151" y="223"/>
                  </a:cubicBezTo>
                  <a:cubicBezTo>
                    <a:pt x="359" y="88"/>
                    <a:pt x="616" y="265"/>
                    <a:pt x="616" y="265"/>
                  </a:cubicBezTo>
                  <a:close/>
                </a:path>
              </a:pathLst>
            </a:custGeom>
            <a:solidFill>
              <a:srgbClr val="D1D4D3"/>
            </a:solidFill>
            <a:ln w="9525">
              <a:noFill/>
              <a:round/>
              <a:headEnd/>
              <a:tailEnd/>
            </a:ln>
            <a:scene3d>
              <a:camera prst="orthographicFront"/>
              <a:lightRig rig="threePt" dir="t"/>
            </a:scene3d>
            <a:sp3d>
              <a:bevelT w="25400" h="25400"/>
            </a:sp3d>
          </p:spPr>
          <p:txBody>
            <a:bodyPr/>
            <a:lstStyle/>
            <a:p>
              <a:endParaRPr lang="en-US"/>
            </a:p>
          </p:txBody>
        </p:sp>
        <p:sp>
          <p:nvSpPr>
            <p:cNvPr id="72" name="Freeform 64"/>
            <p:cNvSpPr>
              <a:spLocks/>
            </p:cNvSpPr>
            <p:nvPr/>
          </p:nvSpPr>
          <p:spPr bwMode="auto">
            <a:xfrm rot="9786196">
              <a:off x="4420974" y="4191700"/>
              <a:ext cx="452150" cy="211626"/>
            </a:xfrm>
            <a:custGeom>
              <a:avLst/>
              <a:gdLst/>
              <a:ahLst/>
              <a:cxnLst>
                <a:cxn ang="0">
                  <a:pos x="616" y="265"/>
                </a:cxn>
                <a:cxn ang="0">
                  <a:pos x="74" y="123"/>
                </a:cxn>
                <a:cxn ang="0">
                  <a:pos x="29" y="63"/>
                </a:cxn>
                <a:cxn ang="0">
                  <a:pos x="0" y="217"/>
                </a:cxn>
                <a:cxn ang="0">
                  <a:pos x="200" y="288"/>
                </a:cxn>
                <a:cxn ang="0">
                  <a:pos x="151" y="223"/>
                </a:cxn>
                <a:cxn ang="0">
                  <a:pos x="616" y="265"/>
                </a:cxn>
              </a:cxnLst>
              <a:rect l="0" t="0" r="r" b="b"/>
              <a:pathLst>
                <a:path w="616" h="288">
                  <a:moveTo>
                    <a:pt x="616" y="265"/>
                  </a:moveTo>
                  <a:cubicBezTo>
                    <a:pt x="267" y="0"/>
                    <a:pt x="74" y="123"/>
                    <a:pt x="74" y="123"/>
                  </a:cubicBezTo>
                  <a:cubicBezTo>
                    <a:pt x="29" y="63"/>
                    <a:pt x="29" y="63"/>
                    <a:pt x="29" y="63"/>
                  </a:cubicBezTo>
                  <a:cubicBezTo>
                    <a:pt x="0" y="217"/>
                    <a:pt x="0" y="217"/>
                    <a:pt x="0" y="217"/>
                  </a:cubicBezTo>
                  <a:cubicBezTo>
                    <a:pt x="200" y="288"/>
                    <a:pt x="200" y="288"/>
                    <a:pt x="200" y="288"/>
                  </a:cubicBezTo>
                  <a:cubicBezTo>
                    <a:pt x="151" y="223"/>
                    <a:pt x="151" y="223"/>
                    <a:pt x="151" y="223"/>
                  </a:cubicBezTo>
                  <a:cubicBezTo>
                    <a:pt x="359" y="88"/>
                    <a:pt x="616" y="265"/>
                    <a:pt x="616" y="265"/>
                  </a:cubicBezTo>
                  <a:close/>
                </a:path>
              </a:pathLst>
            </a:custGeom>
            <a:solidFill>
              <a:srgbClr val="D1D4D3"/>
            </a:solidFill>
            <a:ln w="9525">
              <a:noFill/>
              <a:round/>
              <a:headEnd/>
              <a:tailEnd/>
            </a:ln>
            <a:scene3d>
              <a:camera prst="orthographicFront"/>
              <a:lightRig rig="threePt" dir="t"/>
            </a:scene3d>
            <a:sp3d>
              <a:bevelT w="25400" h="25400"/>
            </a:sp3d>
          </p:spPr>
          <p:txBody>
            <a:bodyPr/>
            <a:lstStyle/>
            <a:p>
              <a:endParaRPr lang="en-US"/>
            </a:p>
          </p:txBody>
        </p:sp>
      </p:grpSp>
      <p:grpSp>
        <p:nvGrpSpPr>
          <p:cNvPr id="75" name="Group 74"/>
          <p:cNvGrpSpPr/>
          <p:nvPr/>
        </p:nvGrpSpPr>
        <p:grpSpPr>
          <a:xfrm>
            <a:off x="6941322" y="5042254"/>
            <a:ext cx="1112268" cy="950178"/>
            <a:chOff x="6971672" y="5042254"/>
            <a:chExt cx="1112268" cy="950178"/>
          </a:xfrm>
        </p:grpSpPr>
        <p:sp>
          <p:nvSpPr>
            <p:cNvPr id="76" name="Text Box 66"/>
            <p:cNvSpPr txBox="1">
              <a:spLocks noChangeArrowheads="1"/>
            </p:cNvSpPr>
            <p:nvPr/>
          </p:nvSpPr>
          <p:spPr bwMode="auto">
            <a:xfrm>
              <a:off x="6971672" y="5715433"/>
              <a:ext cx="1112268" cy="276999"/>
            </a:xfrm>
            <a:prstGeom prst="rect">
              <a:avLst/>
            </a:prstGeom>
            <a:noFill/>
            <a:ln w="9525">
              <a:noFill/>
              <a:miter lim="800000"/>
              <a:headEnd/>
              <a:tailEnd/>
            </a:ln>
          </p:spPr>
          <p:txBody>
            <a:bodyPr wrap="square">
              <a:spAutoFit/>
            </a:bodyPr>
            <a:lstStyle/>
            <a:p>
              <a:pPr algn="ctr">
                <a:spcBef>
                  <a:spcPct val="50000"/>
                </a:spcBef>
              </a:pPr>
              <a:r>
                <a:rPr lang="en-US" sz="1200" dirty="0">
                  <a:solidFill>
                    <a:schemeClr val="tx2"/>
                  </a:solidFill>
                  <a:ea typeface="儷黑 Pro"/>
                  <a:cs typeface="儷黑 Pro"/>
                  <a:sym typeface="Arial" pitchFamily="34" charset="0"/>
                </a:rPr>
                <a:t>Clipboard</a:t>
              </a:r>
            </a:p>
          </p:txBody>
        </p:sp>
        <p:pic>
          <p:nvPicPr>
            <p:cNvPr id="77" name="Picture 76" descr="clipboard.png"/>
            <p:cNvPicPr>
              <a:picLocks noChangeAspect="1"/>
            </p:cNvPicPr>
            <p:nvPr/>
          </p:nvPicPr>
          <p:blipFill>
            <a:blip r:embed="rId22" cstate="print"/>
            <a:stretch>
              <a:fillRect/>
            </a:stretch>
          </p:blipFill>
          <p:spPr>
            <a:xfrm>
              <a:off x="7296150" y="5042254"/>
              <a:ext cx="460682" cy="662232"/>
            </a:xfrm>
            <a:prstGeom prst="rect">
              <a:avLst/>
            </a:prstGeom>
          </p:spPr>
        </p:pic>
      </p:grpSp>
      <p:sp>
        <p:nvSpPr>
          <p:cNvPr id="4" name="Date Placeholder 3"/>
          <p:cNvSpPr>
            <a:spLocks noGrp="1"/>
          </p:cNvSpPr>
          <p:nvPr>
            <p:ph type="dt" sz="half" idx="10"/>
          </p:nvPr>
        </p:nvSpPr>
        <p:spPr/>
        <p:txBody>
          <a:bodyPr/>
          <a:lstStyle/>
          <a:p>
            <a:fld id="{F6A7D4E2-0D3E-434D-BC7B-08B863AE6212}" type="datetime1">
              <a:rPr lang="en-US" smtClean="0"/>
              <a:t>9/8/25</a:t>
            </a:fld>
            <a:endParaRPr lang="en-US" dirty="0"/>
          </a:p>
        </p:txBody>
      </p:sp>
    </p:spTree>
    <p:extLst>
      <p:ext uri="{BB962C8B-B14F-4D97-AF65-F5344CB8AC3E}">
        <p14:creationId xmlns:p14="http://schemas.microsoft.com/office/powerpoint/2010/main" val="27890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10"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Bảo</a:t>
            </a:r>
            <a:r>
              <a:rPr lang="en-US" dirty="0"/>
              <a:t> </a:t>
            </a:r>
            <a:r>
              <a:rPr lang="en-US" dirty="0" err="1"/>
              <a:t>Mật</a:t>
            </a:r>
            <a:r>
              <a:rPr lang="en-US" dirty="0"/>
              <a:t> </a:t>
            </a:r>
            <a:r>
              <a:rPr lang="en-US" dirty="0" err="1"/>
              <a:t>Thông</a:t>
            </a:r>
            <a:r>
              <a:rPr lang="en-US" dirty="0"/>
              <a:t> Tin </a:t>
            </a:r>
            <a:r>
              <a:rPr lang="en-US" dirty="0" err="1"/>
              <a:t>Là</a:t>
            </a:r>
            <a:r>
              <a:rPr lang="en-US" dirty="0"/>
              <a:t> </a:t>
            </a:r>
            <a:r>
              <a:rPr lang="en-US" dirty="0" err="1"/>
              <a:t>Gì</a:t>
            </a:r>
            <a:br>
              <a:rPr lang="en-US" dirty="0"/>
            </a:br>
            <a:r>
              <a:rPr lang="en-US" sz="3600" dirty="0" err="1"/>
              <a:t>Khái</a:t>
            </a:r>
            <a:r>
              <a:rPr lang="en-US" sz="3600" dirty="0"/>
              <a:t> </a:t>
            </a:r>
            <a:r>
              <a:rPr lang="en-US" sz="3600" dirty="0" err="1"/>
              <a:t>niệm</a:t>
            </a:r>
            <a:endParaRPr lang="en-US" sz="3600" dirty="0"/>
          </a:p>
        </p:txBody>
      </p:sp>
      <p:sp>
        <p:nvSpPr>
          <p:cNvPr id="3" name="Content Placeholder 2"/>
          <p:cNvSpPr>
            <a:spLocks noGrp="1"/>
          </p:cNvSpPr>
          <p:nvPr>
            <p:ph sz="quarter" idx="1"/>
          </p:nvPr>
        </p:nvSpPr>
        <p:spPr/>
        <p:txBody>
          <a:bodyPr/>
          <a:lstStyle/>
          <a:p>
            <a:pPr algn="just"/>
            <a:r>
              <a:rPr lang="en-US" dirty="0" err="1">
                <a:latin typeface="Times New Roman" panose="02020603050405020304" pitchFamily="18" charset="0"/>
              </a:rPr>
              <a:t>Bảo</a:t>
            </a:r>
            <a:r>
              <a:rPr lang="en-US" dirty="0">
                <a:latin typeface="Times New Roman" panose="02020603050405020304" pitchFamily="18" charset="0"/>
              </a:rPr>
              <a:t> </a:t>
            </a:r>
            <a:r>
              <a:rPr lang="en-US" dirty="0" err="1">
                <a:latin typeface="Times New Roman" panose="02020603050405020304" pitchFamily="18" charset="0"/>
              </a:rPr>
              <a:t>mật</a:t>
            </a:r>
            <a:r>
              <a:rPr lang="en-US" dirty="0">
                <a:latin typeface="Times New Roman" panose="02020603050405020304" pitchFamily="18" charset="0"/>
              </a:rPr>
              <a:t> </a:t>
            </a:r>
            <a:r>
              <a:rPr lang="en-US" dirty="0" err="1">
                <a:latin typeface="Times New Roman" panose="02020603050405020304" pitchFamily="18" charset="0"/>
              </a:rPr>
              <a:t>thông</a:t>
            </a:r>
            <a:r>
              <a:rPr lang="en-US" dirty="0">
                <a:latin typeface="Times New Roman" panose="02020603050405020304" pitchFamily="18" charset="0"/>
              </a:rPr>
              <a:t> tin </a:t>
            </a:r>
            <a:r>
              <a:rPr lang="en-US" dirty="0" err="1">
                <a:latin typeface="Times New Roman" panose="02020603050405020304" pitchFamily="18" charset="0"/>
              </a:rPr>
              <a:t>là</a:t>
            </a:r>
            <a:r>
              <a:rPr lang="en-US" dirty="0">
                <a:latin typeface="Times New Roman" panose="02020603050405020304" pitchFamily="18" charset="0"/>
              </a:rPr>
              <a:t> </a:t>
            </a:r>
            <a:r>
              <a:rPr lang="en-US" dirty="0" err="1">
                <a:latin typeface="Times New Roman" panose="02020603050405020304" pitchFamily="18" charset="0"/>
              </a:rPr>
              <a:t>đảm</a:t>
            </a:r>
            <a:r>
              <a:rPr lang="en-US" dirty="0">
                <a:latin typeface="Times New Roman" panose="02020603050405020304" pitchFamily="18" charset="0"/>
              </a:rPr>
              <a:t> </a:t>
            </a:r>
            <a:r>
              <a:rPr lang="en-US" dirty="0" err="1">
                <a:latin typeface="Times New Roman" panose="02020603050405020304" pitchFamily="18" charset="0"/>
              </a:rPr>
              <a:t>bảo</a:t>
            </a:r>
            <a:r>
              <a:rPr lang="en-US" dirty="0">
                <a:latin typeface="Times New Roman" panose="02020603050405020304" pitchFamily="18" charset="0"/>
              </a:rPr>
              <a:t> </a:t>
            </a:r>
            <a:r>
              <a:rPr lang="en-US" b="1" dirty="0" err="1">
                <a:solidFill>
                  <a:srgbClr val="FF0000"/>
                </a:solidFill>
                <a:latin typeface="Times New Roman" panose="02020603050405020304" pitchFamily="18" charset="0"/>
              </a:rPr>
              <a:t>tính</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bảo</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mật</a:t>
            </a:r>
            <a:r>
              <a:rPr lang="en-US" b="1" dirty="0">
                <a:latin typeface="Times New Roman" panose="02020603050405020304" pitchFamily="18" charset="0"/>
              </a:rPr>
              <a:t>, </a:t>
            </a:r>
            <a:r>
              <a:rPr lang="en-US" b="1" dirty="0" err="1">
                <a:solidFill>
                  <a:srgbClr val="FF0000"/>
                </a:solidFill>
                <a:latin typeface="Times New Roman" panose="02020603050405020304" pitchFamily="18" charset="0"/>
              </a:rPr>
              <a:t>tính</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toàn</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vẹn</a:t>
            </a:r>
            <a:r>
              <a:rPr lang="en-US" dirty="0">
                <a:latin typeface="Times New Roman" panose="02020603050405020304" pitchFamily="18" charset="0"/>
              </a:rPr>
              <a:t> </a:t>
            </a:r>
            <a:r>
              <a:rPr lang="en-US" dirty="0" err="1">
                <a:latin typeface="Times New Roman" panose="02020603050405020304" pitchFamily="18" charset="0"/>
              </a:rPr>
              <a:t>và</a:t>
            </a:r>
            <a:r>
              <a:rPr lang="en-US" dirty="0">
                <a:latin typeface="Times New Roman" panose="02020603050405020304" pitchFamily="18" charset="0"/>
              </a:rPr>
              <a:t> </a:t>
            </a:r>
            <a:r>
              <a:rPr lang="en-US" b="1" dirty="0" err="1">
                <a:solidFill>
                  <a:srgbClr val="FF0000"/>
                </a:solidFill>
                <a:latin typeface="Times New Roman" panose="02020603050405020304" pitchFamily="18" charset="0"/>
              </a:rPr>
              <a:t>tính</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sẵn</a:t>
            </a:r>
            <a:r>
              <a:rPr lang="en-US" b="1" dirty="0">
                <a:solidFill>
                  <a:srgbClr val="FF0000"/>
                </a:solidFill>
                <a:latin typeface="Times New Roman" panose="02020603050405020304" pitchFamily="18" charset="0"/>
              </a:rPr>
              <a:t> </a:t>
            </a:r>
            <a:r>
              <a:rPr lang="en-US" b="1" dirty="0" err="1">
                <a:solidFill>
                  <a:srgbClr val="FF0000"/>
                </a:solidFill>
                <a:latin typeface="Times New Roman" panose="02020603050405020304" pitchFamily="18" charset="0"/>
              </a:rPr>
              <a:t>sàng</a:t>
            </a:r>
            <a:r>
              <a:rPr lang="en-US" b="1" dirty="0">
                <a:latin typeface="Times New Roman" panose="02020603050405020304" pitchFamily="18" charset="0"/>
              </a:rPr>
              <a:t> </a:t>
            </a:r>
            <a:r>
              <a:rPr lang="en-US" dirty="0" err="1">
                <a:latin typeface="Times New Roman" panose="02020603050405020304" pitchFamily="18" charset="0"/>
              </a:rPr>
              <a:t>của</a:t>
            </a:r>
            <a:r>
              <a:rPr lang="en-US" dirty="0">
                <a:latin typeface="Times New Roman" panose="02020603050405020304" pitchFamily="18" charset="0"/>
              </a:rPr>
              <a:t> </a:t>
            </a:r>
            <a:r>
              <a:rPr lang="en-US" dirty="0" err="1">
                <a:latin typeface="Times New Roman" panose="02020603050405020304" pitchFamily="18" charset="0"/>
              </a:rPr>
              <a:t>thông</a:t>
            </a:r>
            <a:r>
              <a:rPr lang="en-US" dirty="0">
                <a:latin typeface="Times New Roman" panose="02020603050405020304" pitchFamily="18" charset="0"/>
              </a:rPr>
              <a:t> tin </a:t>
            </a:r>
            <a:r>
              <a:rPr lang="en-US" dirty="0" err="1">
                <a:latin typeface="Times New Roman" panose="02020603050405020304" pitchFamily="18" charset="0"/>
              </a:rPr>
              <a:t>trên</a:t>
            </a:r>
            <a:r>
              <a:rPr lang="en-US" dirty="0">
                <a:latin typeface="Times New Roman" panose="02020603050405020304" pitchFamily="18" charset="0"/>
              </a:rPr>
              <a:t> </a:t>
            </a:r>
            <a:r>
              <a:rPr lang="en-US" dirty="0" err="1">
                <a:latin typeface="Times New Roman" panose="02020603050405020304" pitchFamily="18" charset="0"/>
              </a:rPr>
              <a:t>các</a:t>
            </a:r>
            <a:r>
              <a:rPr lang="en-US" dirty="0">
                <a:latin typeface="Times New Roman" panose="02020603050405020304" pitchFamily="18" charset="0"/>
              </a:rPr>
              <a:t> </a:t>
            </a:r>
            <a:r>
              <a:rPr lang="en-US" dirty="0" err="1">
                <a:latin typeface="Times New Roman" panose="02020603050405020304" pitchFamily="18" charset="0"/>
              </a:rPr>
              <a:t>thiết</a:t>
            </a:r>
            <a:r>
              <a:rPr lang="en-US" dirty="0">
                <a:latin typeface="Times New Roman" panose="02020603050405020304" pitchFamily="18" charset="0"/>
              </a:rPr>
              <a:t> </a:t>
            </a:r>
            <a:r>
              <a:rPr lang="en-US" dirty="0" err="1">
                <a:latin typeface="Times New Roman" panose="02020603050405020304" pitchFamily="18" charset="0"/>
              </a:rPr>
              <a:t>bị</a:t>
            </a:r>
            <a:r>
              <a:rPr lang="en-US" dirty="0">
                <a:latin typeface="Times New Roman" panose="02020603050405020304" pitchFamily="18" charset="0"/>
              </a:rPr>
              <a:t> </a:t>
            </a:r>
            <a:r>
              <a:rPr lang="en-US" dirty="0" err="1">
                <a:latin typeface="Times New Roman" panose="02020603050405020304" pitchFamily="18" charset="0"/>
              </a:rPr>
              <a:t>lưu</a:t>
            </a:r>
            <a:r>
              <a:rPr lang="en-US" dirty="0">
                <a:latin typeface="Times New Roman" panose="02020603050405020304" pitchFamily="18" charset="0"/>
              </a:rPr>
              <a:t> </a:t>
            </a:r>
            <a:r>
              <a:rPr lang="en-US" dirty="0" err="1">
                <a:latin typeface="Times New Roman" panose="02020603050405020304" pitchFamily="18" charset="0"/>
              </a:rPr>
              <a:t>trữ</a:t>
            </a:r>
            <a:r>
              <a:rPr lang="en-US" dirty="0">
                <a:latin typeface="Times New Roman" panose="02020603050405020304" pitchFamily="18" charset="0"/>
              </a:rPr>
              <a:t>, </a:t>
            </a:r>
            <a:r>
              <a:rPr lang="en-US" dirty="0" err="1">
                <a:latin typeface="Times New Roman" panose="02020603050405020304" pitchFamily="18" charset="0"/>
              </a:rPr>
              <a:t>trong</a:t>
            </a:r>
            <a:r>
              <a:rPr lang="en-US" dirty="0">
                <a:latin typeface="Times New Roman" panose="02020603050405020304" pitchFamily="18" charset="0"/>
              </a:rPr>
              <a:t> </a:t>
            </a:r>
            <a:r>
              <a:rPr lang="en-US" dirty="0" err="1">
                <a:latin typeface="Times New Roman" panose="02020603050405020304" pitchFamily="18" charset="0"/>
              </a:rPr>
              <a:t>quá</a:t>
            </a:r>
            <a:r>
              <a:rPr lang="en-US" dirty="0">
                <a:latin typeface="Times New Roman" panose="02020603050405020304" pitchFamily="18" charset="0"/>
              </a:rPr>
              <a:t> </a:t>
            </a:r>
            <a:r>
              <a:rPr lang="en-US" dirty="0" err="1">
                <a:latin typeface="Times New Roman" panose="02020603050405020304" pitchFamily="18" charset="0"/>
              </a:rPr>
              <a:t>trình</a:t>
            </a:r>
            <a:r>
              <a:rPr lang="en-US" dirty="0">
                <a:latin typeface="Times New Roman" panose="02020603050405020304" pitchFamily="18" charset="0"/>
              </a:rPr>
              <a:t> </a:t>
            </a:r>
            <a:r>
              <a:rPr lang="en-US" dirty="0" err="1">
                <a:latin typeface="Times New Roman" panose="02020603050405020304" pitchFamily="18" charset="0"/>
              </a:rPr>
              <a:t>sử</a:t>
            </a:r>
            <a:r>
              <a:rPr lang="en-US" dirty="0">
                <a:latin typeface="Times New Roman" panose="02020603050405020304" pitchFamily="18" charset="0"/>
              </a:rPr>
              <a:t> </a:t>
            </a:r>
            <a:r>
              <a:rPr lang="en-US" dirty="0" err="1">
                <a:latin typeface="Times New Roman" panose="02020603050405020304" pitchFamily="18" charset="0"/>
              </a:rPr>
              <a:t>dụng</a:t>
            </a:r>
            <a:r>
              <a:rPr lang="en-US" dirty="0">
                <a:latin typeface="Times New Roman" panose="02020603050405020304" pitchFamily="18" charset="0"/>
              </a:rPr>
              <a:t> </a:t>
            </a:r>
            <a:r>
              <a:rPr lang="en-US" dirty="0" err="1">
                <a:latin typeface="Times New Roman" panose="02020603050405020304" pitchFamily="18" charset="0"/>
              </a:rPr>
              <a:t>và</a:t>
            </a:r>
            <a:r>
              <a:rPr lang="en-US" dirty="0">
                <a:latin typeface="Times New Roman" panose="02020603050405020304" pitchFamily="18" charset="0"/>
              </a:rPr>
              <a:t> </a:t>
            </a:r>
            <a:r>
              <a:rPr lang="en-US" dirty="0" err="1">
                <a:latin typeface="Times New Roman" panose="02020603050405020304" pitchFamily="18" charset="0"/>
              </a:rPr>
              <a:t>truyền</a:t>
            </a:r>
            <a:r>
              <a:rPr lang="en-US" dirty="0">
                <a:latin typeface="Times New Roman" panose="02020603050405020304" pitchFamily="18" charset="0"/>
              </a:rPr>
              <a:t> </a:t>
            </a:r>
            <a:r>
              <a:rPr lang="en-US" dirty="0" err="1">
                <a:latin typeface="Times New Roman" panose="02020603050405020304" pitchFamily="18" charset="0"/>
              </a:rPr>
              <a:t>thông</a:t>
            </a:r>
            <a:r>
              <a:rPr lang="en-US" dirty="0">
                <a:latin typeface="Times New Roman" panose="02020603050405020304" pitchFamily="18" charset="0"/>
              </a:rPr>
              <a:t>.</a:t>
            </a:r>
            <a:endParaRPr lang="en-US" dirty="0"/>
          </a:p>
          <a:p>
            <a:pPr algn="just"/>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7</a:t>
            </a:fld>
            <a:endParaRPr lang="en-US" dirty="0">
              <a:solidFill>
                <a:srgbClr val="FFFFFF"/>
              </a:solidFill>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6222"/>
          <a:stretch/>
        </p:blipFill>
        <p:spPr bwMode="auto">
          <a:xfrm>
            <a:off x="122540" y="3378005"/>
            <a:ext cx="391606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AF694D87-4DE1-4D3E-A939-451E54EBA4A2}" type="datetime1">
              <a:rPr lang="en-US" smtClean="0"/>
              <a:t>9/8/25</a:t>
            </a:fld>
            <a:endParaRPr lang="en-US" dirty="0"/>
          </a:p>
        </p:txBody>
      </p:sp>
      <p:pic>
        <p:nvPicPr>
          <p:cNvPr id="5" name="Picture 6" descr="What is the CIA triad? - Comtact : Comtact">
            <a:extLst>
              <a:ext uri="{FF2B5EF4-FFF2-40B4-BE49-F238E27FC236}">
                <a16:creationId xmlns:a16="http://schemas.microsoft.com/office/drawing/2014/main" id="{36AE8C51-59DC-B3B7-603A-C09F56BC7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672" y="3255647"/>
            <a:ext cx="3543489" cy="322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1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BẢO MẬT THÔNG TIN LÀ GÌ</a:t>
            </a: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8</a:t>
            </a:fld>
            <a:endParaRPr lang="en-US" dirty="0">
              <a:solidFill>
                <a:srgbClr val="FFFFFF"/>
              </a:solidFill>
            </a:endParaRP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2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rmAutofit/>
          </a:bodyPr>
          <a:lstStyle/>
          <a:p>
            <a:r>
              <a:rPr lang="en-US" dirty="0"/>
              <a:t>BẢO MẬT THÔNG TIN LÀ GÌ - </a:t>
            </a:r>
            <a:r>
              <a:rPr lang="en-US" dirty="0" err="1"/>
              <a:t>tt</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9</a:t>
            </a:fld>
            <a:endParaRPr lang="en-US" dirty="0">
              <a:solidFill>
                <a:srgbClr val="FFFFFF"/>
              </a:solidFill>
            </a:endParaRP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0" y="228601"/>
            <a:ext cx="9146200" cy="636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901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34D3FD-D06A-455F-9219-F6CA2F50DB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1624</Words>
  <Application>Microsoft Macintosh PowerPoint</Application>
  <PresentationFormat>On-screen Show (4:3)</PresentationFormat>
  <Paragraphs>222</Paragraphs>
  <Slides>32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Helvetica</vt:lpstr>
      <vt:lpstr>SVN-Georgia</vt:lpstr>
      <vt:lpstr>Times New Roman</vt:lpstr>
      <vt:lpstr>Tw Cen MT</vt:lpstr>
      <vt:lpstr>Verdana</vt:lpstr>
      <vt:lpstr>Wingdings</vt:lpstr>
      <vt:lpstr>Wingdings 2</vt:lpstr>
      <vt:lpstr>儷黑 Pro</vt:lpstr>
      <vt:lpstr>Student presentation</vt:lpstr>
      <vt:lpstr>Tổng quan  AN TOÀN MẠNG MÁY TÍNH</vt:lpstr>
      <vt:lpstr>Nội Dung</vt:lpstr>
      <vt:lpstr>Nội Dung</vt:lpstr>
      <vt:lpstr>Bảo Mật Thông Tin Là Gì Những đặc điểm của thông tin</vt:lpstr>
      <vt:lpstr>Bảo Mật Thông Tin Là Gì Những trạng thái của thông tin</vt:lpstr>
      <vt:lpstr>Bảo Mật Thông Tin Là Gì Những trạng thái của thông tin - tt</vt:lpstr>
      <vt:lpstr>Bảo Mật Thông Tin Là Gì Khái niệm</vt:lpstr>
      <vt:lpstr>BẢO MẬT THÔNG TIN LÀ GÌ</vt:lpstr>
      <vt:lpstr>BẢO MẬT THÔNG TIN LÀ GÌ - tt</vt:lpstr>
      <vt:lpstr>Information Security vs. Cyber Security vs. Network Security</vt:lpstr>
      <vt:lpstr>Nội Dung</vt:lpstr>
      <vt:lpstr>Những Thách Thức Trong Bảo Mật Thông Tin</vt:lpstr>
      <vt:lpstr>Những Thách Thức Trong Bảo Mật Thông Tin - tt</vt:lpstr>
      <vt:lpstr>Những Thách Thức Trong Bảo Mật Thông Tin - tt</vt:lpstr>
      <vt:lpstr>Những Thách Thức Trong Bảo Mật Thông Tin - tt</vt:lpstr>
      <vt:lpstr>Những Thách Thức Trong Bảo Mật Thông Tin – tt</vt:lpstr>
      <vt:lpstr>Những Thách Thức Trong Bảo Mật Thông Tin – tt</vt:lpstr>
      <vt:lpstr>Nội Dung</vt:lpstr>
      <vt:lpstr>Nội Dung</vt:lpstr>
      <vt:lpstr>Phân Loại Người Tấn Công</vt:lpstr>
      <vt:lpstr>Phân Loại Người Tấn Công Black-hat hackers</vt:lpstr>
      <vt:lpstr>Phân Loại Người Tấn Công Black-hat hackers</vt:lpstr>
      <vt:lpstr>Phân Loại Người Tấn Công Script kiddies</vt:lpstr>
      <vt:lpstr>Phân Loại Người Tấn Công Script kiddies</vt:lpstr>
      <vt:lpstr>Phân Loại Người Tấn Công Cyber spies</vt:lpstr>
      <vt:lpstr>Phân Loại Người Tấn Công Cyber spies</vt:lpstr>
      <vt:lpstr>Phân Loại Người Tấn Công Vicious employees</vt:lpstr>
      <vt:lpstr>Phân Loại Người Tấn Công Cyber terrorists</vt:lpstr>
      <vt:lpstr>Nội Dung</vt:lpstr>
      <vt:lpstr>MÔ HÌNH QUẢN LÝ HỆ THỐNG IT TRONG DOANH NGHIỆP</vt:lpstr>
      <vt:lpstr>MÔ HÌNH QUẢN LÝ HỆ THỐNG IT TRONG DOANH NGHIỆP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2014-09-06T12:50:53Z</dcterms:created>
  <dcterms:modified xsi:type="dcterms:W3CDTF">2025-09-08T07:40:51Z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TC101671251033</vt:lpwstr>
  </property>
</Properties>
</file>